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12192000"/>
  <p:embeddedFontLst>
    <p:embeddedFont>
      <p:font typeface="MiSans" panose="020B0604020202020204" charset="-122"/>
      <p:regular r:id="rId27"/>
    </p:embeddedFont>
    <p:embeddedFont>
      <p:font typeface="Liter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3" d="100"/>
          <a:sy n="63" d="100"/>
        </p:scale>
        <p:origin x="1426" y="7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967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E3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nu.edu/828f8dea58217802e16a4b57e39306b17026383a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14835" b="1483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95000"/>
                </a:srgbClr>
              </a:gs>
              <a:gs pos="50000">
                <a:srgbClr val="1E3A5F">
                  <a:alpha val="85000"/>
                </a:srgbClr>
              </a:gs>
              <a:gs pos="100000">
                <a:srgbClr val="C75B4A">
                  <a:alpha val="6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381000" y="906780"/>
            <a:ext cx="2781300" cy="495300"/>
          </a:xfrm>
          <a:custGeom>
            <a:avLst/>
            <a:gdLst/>
            <a:ahLst/>
            <a:cxnLst/>
            <a:rect l="l" t="t" r="r" b="b"/>
            <a:pathLst>
              <a:path w="2781300" h="495300">
                <a:moveTo>
                  <a:pt x="0" y="0"/>
                </a:moveTo>
                <a:lnTo>
                  <a:pt x="2781300" y="0"/>
                </a:lnTo>
                <a:lnTo>
                  <a:pt x="27813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85800" y="1021080"/>
            <a:ext cx="2266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kern="0" spc="150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CAPSTONE PROJECT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706880"/>
            <a:ext cx="11887200" cy="2609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จากการวิเคราะห์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สู่ข้อเสนอ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เชิงนโยบายจริง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617720"/>
            <a:ext cx="1524000" cy="76200"/>
          </a:xfrm>
          <a:custGeom>
            <a:avLst/>
            <a:gdLst/>
            <a:ahLst/>
            <a:cxnLst/>
            <a:rect l="l" t="t" r="r" b="b"/>
            <a:pathLst>
              <a:path w="1524000" h="76200">
                <a:moveTo>
                  <a:pt x="0" y="0"/>
                </a:moveTo>
                <a:lnTo>
                  <a:pt x="1524000" y="0"/>
                </a:lnTo>
                <a:lnTo>
                  <a:pt x="15240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381000" y="4998720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F5F1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เปิดโครงการบูรณาการ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9575" y="596265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42863" y="174843"/>
                </a:moveTo>
                <a:lnTo>
                  <a:pt x="229672" y="251728"/>
                </a:lnTo>
                <a:cubicBezTo>
                  <a:pt x="238423" y="255300"/>
                  <a:pt x="247710" y="257175"/>
                  <a:pt x="257175" y="257175"/>
                </a:cubicBezTo>
                <a:cubicBezTo>
                  <a:pt x="266640" y="257175"/>
                  <a:pt x="275927" y="255300"/>
                  <a:pt x="284678" y="251728"/>
                </a:cubicBezTo>
                <a:lnTo>
                  <a:pt x="501134" y="162610"/>
                </a:lnTo>
                <a:cubicBezTo>
                  <a:pt x="509171" y="159306"/>
                  <a:pt x="514350" y="151537"/>
                  <a:pt x="514350" y="142875"/>
                </a:cubicBezTo>
                <a:cubicBezTo>
                  <a:pt x="514350" y="134213"/>
                  <a:pt x="509171" y="126444"/>
                  <a:pt x="501134" y="123140"/>
                </a:cubicBezTo>
                <a:lnTo>
                  <a:pt x="284678" y="34022"/>
                </a:lnTo>
                <a:cubicBezTo>
                  <a:pt x="275927" y="30450"/>
                  <a:pt x="266640" y="28575"/>
                  <a:pt x="257175" y="28575"/>
                </a:cubicBezTo>
                <a:cubicBezTo>
                  <a:pt x="247710" y="28575"/>
                  <a:pt x="238423" y="30450"/>
                  <a:pt x="229672" y="34022"/>
                </a:cubicBezTo>
                <a:lnTo>
                  <a:pt x="13216" y="123140"/>
                </a:lnTo>
                <a:cubicBezTo>
                  <a:pt x="5179" y="126444"/>
                  <a:pt x="0" y="134213"/>
                  <a:pt x="0" y="142875"/>
                </a:cubicBezTo>
                <a:lnTo>
                  <a:pt x="0" y="407194"/>
                </a:lnTo>
                <a:cubicBezTo>
                  <a:pt x="0" y="419070"/>
                  <a:pt x="9555" y="428625"/>
                  <a:pt x="21431" y="428625"/>
                </a:cubicBezTo>
                <a:cubicBezTo>
                  <a:pt x="33308" y="428625"/>
                  <a:pt x="42863" y="419070"/>
                  <a:pt x="42863" y="407194"/>
                </a:cubicBezTo>
                <a:lnTo>
                  <a:pt x="42863" y="174843"/>
                </a:lnTo>
                <a:close/>
                <a:moveTo>
                  <a:pt x="85725" y="238869"/>
                </a:moveTo>
                <a:lnTo>
                  <a:pt x="85725" y="342900"/>
                </a:lnTo>
                <a:cubicBezTo>
                  <a:pt x="85725" y="390227"/>
                  <a:pt x="162520" y="428625"/>
                  <a:pt x="257175" y="428625"/>
                </a:cubicBezTo>
                <a:cubicBezTo>
                  <a:pt x="351830" y="428625"/>
                  <a:pt x="428625" y="390227"/>
                  <a:pt x="428625" y="342900"/>
                </a:cubicBezTo>
                <a:lnTo>
                  <a:pt x="428625" y="238780"/>
                </a:lnTo>
                <a:lnTo>
                  <a:pt x="301020" y="291376"/>
                </a:lnTo>
                <a:cubicBezTo>
                  <a:pt x="287089" y="297091"/>
                  <a:pt x="272266" y="300037"/>
                  <a:pt x="257175" y="300037"/>
                </a:cubicBezTo>
                <a:cubicBezTo>
                  <a:pt x="242084" y="300037"/>
                  <a:pt x="227261" y="297091"/>
                  <a:pt x="213330" y="291376"/>
                </a:cubicBezTo>
                <a:lnTo>
                  <a:pt x="85725" y="23878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104900" y="5905619"/>
            <a:ext cx="1819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5F1EB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โครงการสุดท้าย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104900" y="6172319"/>
            <a:ext cx="1847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Capstone Project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643712" y="5867400"/>
            <a:ext cx="1171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350" dirty="0">
                <a:solidFill>
                  <a:srgbClr val="F5F1EB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ระยะเวลา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586562" y="6134100"/>
            <a:ext cx="1228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25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 ชั่วโมง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0"/>
                </a:moveTo>
                <a:lnTo>
                  <a:pt x="762000" y="0"/>
                </a:lnTo>
                <a:lnTo>
                  <a:pt x="762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62345" y="571500"/>
            <a:ext cx="371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295400" y="419100"/>
            <a:ext cx="5114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PHASE 2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295400" y="647700"/>
            <a:ext cx="52673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Collection &amp; TRUST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13716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หลักการรวบรวมข้อมูลที่น่าเชื่อถือ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1000" y="1905000"/>
            <a:ext cx="2162175" cy="3467100"/>
          </a:xfrm>
          <a:custGeom>
            <a:avLst/>
            <a:gdLst/>
            <a:ahLst/>
            <a:cxnLst/>
            <a:rect l="l" t="t" r="r" b="b"/>
            <a:pathLst>
              <a:path w="2162175" h="3467100">
                <a:moveTo>
                  <a:pt x="0" y="0"/>
                </a:moveTo>
                <a:lnTo>
                  <a:pt x="2162175" y="0"/>
                </a:lnTo>
                <a:lnTo>
                  <a:pt x="2162175" y="3467100"/>
                </a:lnTo>
                <a:lnTo>
                  <a:pt x="0" y="346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81000" y="1905000"/>
            <a:ext cx="2162175" cy="76200"/>
          </a:xfrm>
          <a:custGeom>
            <a:avLst/>
            <a:gdLst/>
            <a:ahLst/>
            <a:cxnLst/>
            <a:rect l="l" t="t" r="r" b="b"/>
            <a:pathLst>
              <a:path w="2162175" h="76200">
                <a:moveTo>
                  <a:pt x="0" y="0"/>
                </a:moveTo>
                <a:lnTo>
                  <a:pt x="2162175" y="0"/>
                </a:lnTo>
                <a:lnTo>
                  <a:pt x="2162175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71500" y="213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35806" y="22955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221730" y="0"/>
                  <a:pt x="285750" y="64020"/>
                  <a:pt x="285750" y="142875"/>
                </a:cubicBezTo>
                <a:cubicBezTo>
                  <a:pt x="285750" y="221730"/>
                  <a:pt x="221730" y="285750"/>
                  <a:pt x="142875" y="285750"/>
                </a:cubicBezTo>
                <a:cubicBezTo>
                  <a:pt x="64020" y="285750"/>
                  <a:pt x="0" y="221730"/>
                  <a:pt x="0" y="142875"/>
                </a:cubicBezTo>
                <a:cubicBezTo>
                  <a:pt x="0" y="64020"/>
                  <a:pt x="64020" y="0"/>
                  <a:pt x="142875" y="0"/>
                </a:cubicBezTo>
                <a:close/>
                <a:moveTo>
                  <a:pt x="129480" y="66973"/>
                </a:moveTo>
                <a:lnTo>
                  <a:pt x="129480" y="142875"/>
                </a:lnTo>
                <a:cubicBezTo>
                  <a:pt x="129480" y="147340"/>
                  <a:pt x="131713" y="151526"/>
                  <a:pt x="135452" y="154037"/>
                </a:cubicBezTo>
                <a:lnTo>
                  <a:pt x="189030" y="189756"/>
                </a:lnTo>
                <a:cubicBezTo>
                  <a:pt x="195169" y="193886"/>
                  <a:pt x="203485" y="192212"/>
                  <a:pt x="207615" y="186017"/>
                </a:cubicBezTo>
                <a:cubicBezTo>
                  <a:pt x="211745" y="179822"/>
                  <a:pt x="210071" y="171562"/>
                  <a:pt x="203876" y="167432"/>
                </a:cubicBezTo>
                <a:lnTo>
                  <a:pt x="156270" y="135731"/>
                </a:lnTo>
                <a:lnTo>
                  <a:pt x="156270" y="66973"/>
                </a:lnTo>
                <a:cubicBezTo>
                  <a:pt x="156270" y="59550"/>
                  <a:pt x="150298" y="53578"/>
                  <a:pt x="142875" y="53578"/>
                </a:cubicBezTo>
                <a:cubicBezTo>
                  <a:pt x="135452" y="53578"/>
                  <a:pt x="129480" y="59550"/>
                  <a:pt x="129480" y="66973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71500" y="2895600"/>
            <a:ext cx="1895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Timely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1500" y="3276484"/>
            <a:ext cx="1866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ทันสมัย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71500" y="3657484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ข้อมูลไม่เกิน 3-5 ปี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71500" y="3962284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สะท้อนสถานการณ์ปัจจุบัน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71500" y="4267084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อัปเดตล่าสุด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697480" y="1905000"/>
            <a:ext cx="2162175" cy="3467100"/>
          </a:xfrm>
          <a:custGeom>
            <a:avLst/>
            <a:gdLst/>
            <a:ahLst/>
            <a:cxnLst/>
            <a:rect l="l" t="t" r="r" b="b"/>
            <a:pathLst>
              <a:path w="2162175" h="3467100">
                <a:moveTo>
                  <a:pt x="0" y="0"/>
                </a:moveTo>
                <a:lnTo>
                  <a:pt x="2162175" y="0"/>
                </a:lnTo>
                <a:lnTo>
                  <a:pt x="2162175" y="3467100"/>
                </a:lnTo>
                <a:lnTo>
                  <a:pt x="0" y="346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2697480" y="1905000"/>
            <a:ext cx="2162175" cy="76200"/>
          </a:xfrm>
          <a:custGeom>
            <a:avLst/>
            <a:gdLst/>
            <a:ahLst/>
            <a:cxnLst/>
            <a:rect l="l" t="t" r="r" b="b"/>
            <a:pathLst>
              <a:path w="2162175" h="76200">
                <a:moveTo>
                  <a:pt x="0" y="0"/>
                </a:moveTo>
                <a:lnTo>
                  <a:pt x="2162175" y="0"/>
                </a:lnTo>
                <a:lnTo>
                  <a:pt x="2162175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2887980" y="213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3052286" y="22955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45442" y="0"/>
                  <a:pt x="148010" y="558"/>
                  <a:pt x="150354" y="1619"/>
                </a:cubicBezTo>
                <a:lnTo>
                  <a:pt x="255501" y="46211"/>
                </a:lnTo>
                <a:cubicBezTo>
                  <a:pt x="267779" y="51402"/>
                  <a:pt x="276932" y="63512"/>
                  <a:pt x="276876" y="78135"/>
                </a:cubicBezTo>
                <a:cubicBezTo>
                  <a:pt x="276597" y="133499"/>
                  <a:pt x="253826" y="234795"/>
                  <a:pt x="157665" y="280839"/>
                </a:cubicBezTo>
                <a:cubicBezTo>
                  <a:pt x="148344" y="285304"/>
                  <a:pt x="137517" y="285304"/>
                  <a:pt x="128197" y="280839"/>
                </a:cubicBezTo>
                <a:cubicBezTo>
                  <a:pt x="31979" y="234795"/>
                  <a:pt x="9265" y="133499"/>
                  <a:pt x="8985" y="78135"/>
                </a:cubicBezTo>
                <a:cubicBezTo>
                  <a:pt x="8930" y="63512"/>
                  <a:pt x="18083" y="51402"/>
                  <a:pt x="30361" y="46211"/>
                </a:cubicBezTo>
                <a:lnTo>
                  <a:pt x="135452" y="1619"/>
                </a:lnTo>
                <a:cubicBezTo>
                  <a:pt x="137796" y="558"/>
                  <a:pt x="140308" y="0"/>
                  <a:pt x="142875" y="0"/>
                </a:cubicBezTo>
                <a:close/>
                <a:moveTo>
                  <a:pt x="142875" y="37281"/>
                </a:moveTo>
                <a:lnTo>
                  <a:pt x="142875" y="248301"/>
                </a:lnTo>
                <a:cubicBezTo>
                  <a:pt x="219894" y="211020"/>
                  <a:pt x="240599" y="128420"/>
                  <a:pt x="241102" y="78972"/>
                </a:cubicBezTo>
                <a:lnTo>
                  <a:pt x="142875" y="37337"/>
                </a:lnTo>
                <a:lnTo>
                  <a:pt x="142875" y="37337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2887980" y="2895600"/>
            <a:ext cx="1895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Reliable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2887980" y="3276484"/>
            <a:ext cx="1866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น่าเชื่อถือ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2887980" y="3657484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แหล่งที่เชื่อถือได้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2887980" y="3962284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วิธีเก็บข้อมูลมาตรฐาน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2887980" y="4267084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ตรวจสอบย้อนกลับได้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013960" y="1905000"/>
            <a:ext cx="2162175" cy="3467100"/>
          </a:xfrm>
          <a:custGeom>
            <a:avLst/>
            <a:gdLst/>
            <a:ahLst/>
            <a:cxnLst/>
            <a:rect l="l" t="t" r="r" b="b"/>
            <a:pathLst>
              <a:path w="2162175" h="3467100">
                <a:moveTo>
                  <a:pt x="0" y="0"/>
                </a:moveTo>
                <a:lnTo>
                  <a:pt x="2162175" y="0"/>
                </a:lnTo>
                <a:lnTo>
                  <a:pt x="2162175" y="3467100"/>
                </a:lnTo>
                <a:lnTo>
                  <a:pt x="0" y="346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5013960" y="1905000"/>
            <a:ext cx="2162175" cy="76200"/>
          </a:xfrm>
          <a:custGeom>
            <a:avLst/>
            <a:gdLst/>
            <a:ahLst/>
            <a:cxnLst/>
            <a:rect l="l" t="t" r="r" b="b"/>
            <a:pathLst>
              <a:path w="2162175" h="76200">
                <a:moveTo>
                  <a:pt x="0" y="0"/>
                </a:moveTo>
                <a:lnTo>
                  <a:pt x="2162175" y="0"/>
                </a:lnTo>
                <a:lnTo>
                  <a:pt x="2162175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5204460" y="213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5368766" y="22955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50031" y="142875"/>
                </a:moveTo>
                <a:cubicBezTo>
                  <a:pt x="250031" y="83734"/>
                  <a:pt x="202016" y="35719"/>
                  <a:pt x="142875" y="35719"/>
                </a:cubicBezTo>
                <a:cubicBezTo>
                  <a:pt x="83734" y="35719"/>
                  <a:pt x="35719" y="83734"/>
                  <a:pt x="35719" y="142875"/>
                </a:cubicBezTo>
                <a:cubicBezTo>
                  <a:pt x="35719" y="202016"/>
                  <a:pt x="83734" y="250031"/>
                  <a:pt x="142875" y="250031"/>
                </a:cubicBezTo>
                <a:cubicBezTo>
                  <a:pt x="202016" y="250031"/>
                  <a:pt x="250031" y="202016"/>
                  <a:pt x="250031" y="142875"/>
                </a:cubicBezTo>
                <a:close/>
                <a:moveTo>
                  <a:pt x="0" y="142875"/>
                </a:moveTo>
                <a:cubicBezTo>
                  <a:pt x="0" y="64020"/>
                  <a:pt x="64020" y="0"/>
                  <a:pt x="142875" y="0"/>
                </a:cubicBezTo>
                <a:cubicBezTo>
                  <a:pt x="221730" y="0"/>
                  <a:pt x="285750" y="64020"/>
                  <a:pt x="285750" y="142875"/>
                </a:cubicBezTo>
                <a:cubicBezTo>
                  <a:pt x="285750" y="221730"/>
                  <a:pt x="221730" y="285750"/>
                  <a:pt x="142875" y="285750"/>
                </a:cubicBezTo>
                <a:cubicBezTo>
                  <a:pt x="64020" y="285750"/>
                  <a:pt x="0" y="221730"/>
                  <a:pt x="0" y="142875"/>
                </a:cubicBezTo>
                <a:close/>
                <a:moveTo>
                  <a:pt x="142875" y="187523"/>
                </a:moveTo>
                <a:cubicBezTo>
                  <a:pt x="167517" y="187523"/>
                  <a:pt x="187523" y="167517"/>
                  <a:pt x="187523" y="142875"/>
                </a:cubicBezTo>
                <a:cubicBezTo>
                  <a:pt x="187523" y="118233"/>
                  <a:pt x="167517" y="98227"/>
                  <a:pt x="142875" y="98227"/>
                </a:cubicBezTo>
                <a:cubicBezTo>
                  <a:pt x="118233" y="98227"/>
                  <a:pt x="98227" y="118233"/>
                  <a:pt x="98227" y="142875"/>
                </a:cubicBezTo>
                <a:cubicBezTo>
                  <a:pt x="98227" y="167517"/>
                  <a:pt x="118233" y="187523"/>
                  <a:pt x="142875" y="187523"/>
                </a:cubicBezTo>
                <a:close/>
                <a:moveTo>
                  <a:pt x="142875" y="62508"/>
                </a:moveTo>
                <a:cubicBezTo>
                  <a:pt x="187231" y="62508"/>
                  <a:pt x="223242" y="98519"/>
                  <a:pt x="223242" y="142875"/>
                </a:cubicBezTo>
                <a:cubicBezTo>
                  <a:pt x="223242" y="187231"/>
                  <a:pt x="187231" y="223242"/>
                  <a:pt x="142875" y="223242"/>
                </a:cubicBezTo>
                <a:cubicBezTo>
                  <a:pt x="98519" y="223242"/>
                  <a:pt x="62508" y="187231"/>
                  <a:pt x="62508" y="142875"/>
                </a:cubicBezTo>
                <a:cubicBezTo>
                  <a:pt x="62508" y="98519"/>
                  <a:pt x="98519" y="62508"/>
                  <a:pt x="142875" y="62508"/>
                </a:cubicBezTo>
                <a:close/>
                <a:moveTo>
                  <a:pt x="125016" y="142875"/>
                </a:moveTo>
                <a:cubicBezTo>
                  <a:pt x="125016" y="133018"/>
                  <a:pt x="133018" y="125016"/>
                  <a:pt x="142875" y="125016"/>
                </a:cubicBezTo>
                <a:cubicBezTo>
                  <a:pt x="152732" y="125016"/>
                  <a:pt x="160734" y="133018"/>
                  <a:pt x="160734" y="142875"/>
                </a:cubicBezTo>
                <a:cubicBezTo>
                  <a:pt x="160734" y="152732"/>
                  <a:pt x="152732" y="160734"/>
                  <a:pt x="142875" y="160734"/>
                </a:cubicBezTo>
                <a:cubicBezTo>
                  <a:pt x="133018" y="160734"/>
                  <a:pt x="125016" y="152732"/>
                  <a:pt x="125016" y="142875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5204460" y="2895600"/>
            <a:ext cx="1895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Useful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204460" y="3276484"/>
            <a:ext cx="1866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มีประโยชน์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204460" y="3657484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ตอบวัตถุประสงค์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204460" y="3962284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นำไปใช้ตัดสินใจได้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204460" y="4267084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เกี่ยวข้องกับปัญหา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330440" y="1905000"/>
            <a:ext cx="2162175" cy="3467100"/>
          </a:xfrm>
          <a:custGeom>
            <a:avLst/>
            <a:gdLst/>
            <a:ahLst/>
            <a:cxnLst/>
            <a:rect l="l" t="t" r="r" b="b"/>
            <a:pathLst>
              <a:path w="2162175" h="3467100">
                <a:moveTo>
                  <a:pt x="0" y="0"/>
                </a:moveTo>
                <a:lnTo>
                  <a:pt x="2162175" y="0"/>
                </a:lnTo>
                <a:lnTo>
                  <a:pt x="2162175" y="3467100"/>
                </a:lnTo>
                <a:lnTo>
                  <a:pt x="0" y="346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7330440" y="1905000"/>
            <a:ext cx="2162175" cy="76200"/>
          </a:xfrm>
          <a:custGeom>
            <a:avLst/>
            <a:gdLst/>
            <a:ahLst/>
            <a:cxnLst/>
            <a:rect l="l" t="t" r="r" b="b"/>
            <a:pathLst>
              <a:path w="2162175" h="76200">
                <a:moveTo>
                  <a:pt x="0" y="0"/>
                </a:moveTo>
                <a:lnTo>
                  <a:pt x="2162175" y="0"/>
                </a:lnTo>
                <a:lnTo>
                  <a:pt x="2162175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7520940" y="213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7667387" y="229552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60734" y="-8930"/>
                </a:moveTo>
                <a:cubicBezTo>
                  <a:pt x="170613" y="-8930"/>
                  <a:pt x="178594" y="-949"/>
                  <a:pt x="178594" y="8930"/>
                </a:cubicBezTo>
                <a:lnTo>
                  <a:pt x="178594" y="19143"/>
                </a:lnTo>
                <a:cubicBezTo>
                  <a:pt x="233344" y="26956"/>
                  <a:pt x="276653" y="70265"/>
                  <a:pt x="284466" y="125016"/>
                </a:cubicBezTo>
                <a:lnTo>
                  <a:pt x="294680" y="125016"/>
                </a:lnTo>
                <a:cubicBezTo>
                  <a:pt x="304558" y="125016"/>
                  <a:pt x="312539" y="132997"/>
                  <a:pt x="312539" y="142875"/>
                </a:cubicBezTo>
                <a:cubicBezTo>
                  <a:pt x="312539" y="152753"/>
                  <a:pt x="304558" y="160734"/>
                  <a:pt x="294680" y="160734"/>
                </a:cubicBezTo>
                <a:lnTo>
                  <a:pt x="284466" y="160734"/>
                </a:lnTo>
                <a:cubicBezTo>
                  <a:pt x="276653" y="215485"/>
                  <a:pt x="233344" y="258794"/>
                  <a:pt x="178594" y="266607"/>
                </a:cubicBezTo>
                <a:lnTo>
                  <a:pt x="178594" y="276820"/>
                </a:lnTo>
                <a:cubicBezTo>
                  <a:pt x="178594" y="286699"/>
                  <a:pt x="170613" y="294680"/>
                  <a:pt x="160734" y="294680"/>
                </a:cubicBezTo>
                <a:cubicBezTo>
                  <a:pt x="150856" y="294680"/>
                  <a:pt x="142875" y="286699"/>
                  <a:pt x="142875" y="276820"/>
                </a:cubicBezTo>
                <a:lnTo>
                  <a:pt x="142875" y="266607"/>
                </a:lnTo>
                <a:cubicBezTo>
                  <a:pt x="88125" y="258794"/>
                  <a:pt x="44816" y="215485"/>
                  <a:pt x="37002" y="160734"/>
                </a:cubicBezTo>
                <a:lnTo>
                  <a:pt x="26789" y="160734"/>
                </a:lnTo>
                <a:cubicBezTo>
                  <a:pt x="16911" y="160734"/>
                  <a:pt x="8930" y="152753"/>
                  <a:pt x="8930" y="142875"/>
                </a:cubicBezTo>
                <a:cubicBezTo>
                  <a:pt x="8930" y="132997"/>
                  <a:pt x="16911" y="125016"/>
                  <a:pt x="26789" y="125016"/>
                </a:cubicBezTo>
                <a:lnTo>
                  <a:pt x="37002" y="125016"/>
                </a:lnTo>
                <a:cubicBezTo>
                  <a:pt x="44816" y="70265"/>
                  <a:pt x="88125" y="26956"/>
                  <a:pt x="142875" y="19143"/>
                </a:cubicBezTo>
                <a:lnTo>
                  <a:pt x="142875" y="8930"/>
                </a:lnTo>
                <a:cubicBezTo>
                  <a:pt x="142875" y="-949"/>
                  <a:pt x="150856" y="-8930"/>
                  <a:pt x="160734" y="-8930"/>
                </a:cubicBezTo>
                <a:close/>
                <a:moveTo>
                  <a:pt x="73223" y="160734"/>
                </a:moveTo>
                <a:cubicBezTo>
                  <a:pt x="80311" y="195728"/>
                  <a:pt x="107882" y="223298"/>
                  <a:pt x="142875" y="230386"/>
                </a:cubicBezTo>
                <a:lnTo>
                  <a:pt x="142875" y="223242"/>
                </a:lnTo>
                <a:cubicBezTo>
                  <a:pt x="142875" y="213364"/>
                  <a:pt x="150856" y="205383"/>
                  <a:pt x="160734" y="205383"/>
                </a:cubicBezTo>
                <a:cubicBezTo>
                  <a:pt x="170613" y="205383"/>
                  <a:pt x="178594" y="213364"/>
                  <a:pt x="178594" y="223242"/>
                </a:cubicBezTo>
                <a:lnTo>
                  <a:pt x="178594" y="230386"/>
                </a:lnTo>
                <a:cubicBezTo>
                  <a:pt x="213587" y="223298"/>
                  <a:pt x="241157" y="195728"/>
                  <a:pt x="248245" y="160734"/>
                </a:cubicBezTo>
                <a:lnTo>
                  <a:pt x="241102" y="160734"/>
                </a:lnTo>
                <a:cubicBezTo>
                  <a:pt x="231223" y="160734"/>
                  <a:pt x="223242" y="152753"/>
                  <a:pt x="223242" y="142875"/>
                </a:cubicBezTo>
                <a:cubicBezTo>
                  <a:pt x="223242" y="132997"/>
                  <a:pt x="231223" y="125016"/>
                  <a:pt x="241102" y="125016"/>
                </a:cubicBezTo>
                <a:lnTo>
                  <a:pt x="248245" y="125016"/>
                </a:lnTo>
                <a:cubicBezTo>
                  <a:pt x="241157" y="90022"/>
                  <a:pt x="213587" y="62452"/>
                  <a:pt x="178594" y="55364"/>
                </a:cubicBezTo>
                <a:lnTo>
                  <a:pt x="178594" y="62508"/>
                </a:lnTo>
                <a:cubicBezTo>
                  <a:pt x="178594" y="72386"/>
                  <a:pt x="170613" y="80367"/>
                  <a:pt x="160734" y="80367"/>
                </a:cubicBezTo>
                <a:cubicBezTo>
                  <a:pt x="150856" y="80367"/>
                  <a:pt x="142875" y="72386"/>
                  <a:pt x="142875" y="62508"/>
                </a:cubicBezTo>
                <a:lnTo>
                  <a:pt x="142875" y="55364"/>
                </a:lnTo>
                <a:cubicBezTo>
                  <a:pt x="107882" y="62452"/>
                  <a:pt x="80311" y="90022"/>
                  <a:pt x="73223" y="125016"/>
                </a:cubicBezTo>
                <a:lnTo>
                  <a:pt x="80367" y="125016"/>
                </a:lnTo>
                <a:cubicBezTo>
                  <a:pt x="90246" y="125016"/>
                  <a:pt x="98227" y="132997"/>
                  <a:pt x="98227" y="142875"/>
                </a:cubicBezTo>
                <a:cubicBezTo>
                  <a:pt x="98227" y="152753"/>
                  <a:pt x="90246" y="160734"/>
                  <a:pt x="80367" y="160734"/>
                </a:cubicBezTo>
                <a:lnTo>
                  <a:pt x="73223" y="160734"/>
                </a:lnTo>
                <a:close/>
                <a:moveTo>
                  <a:pt x="160734" y="116086"/>
                </a:moveTo>
                <a:cubicBezTo>
                  <a:pt x="175520" y="116086"/>
                  <a:pt x="187523" y="128090"/>
                  <a:pt x="187523" y="142875"/>
                </a:cubicBezTo>
                <a:cubicBezTo>
                  <a:pt x="187523" y="157660"/>
                  <a:pt x="175520" y="169664"/>
                  <a:pt x="160734" y="169664"/>
                </a:cubicBezTo>
                <a:cubicBezTo>
                  <a:pt x="145949" y="169664"/>
                  <a:pt x="133945" y="157660"/>
                  <a:pt x="133945" y="142875"/>
                </a:cubicBezTo>
                <a:cubicBezTo>
                  <a:pt x="133945" y="128090"/>
                  <a:pt x="145949" y="116086"/>
                  <a:pt x="160734" y="116086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7520940" y="2895600"/>
            <a:ext cx="1895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Specific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520940" y="3276484"/>
            <a:ext cx="1866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เฉพาะเจาะจง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520940" y="3657484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ระบุตัวชี้วัดชัดเจน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520940" y="3962284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มีคำจำกัดความ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520940" y="4267084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ไม่กำกวม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9646920" y="1905000"/>
            <a:ext cx="2162175" cy="3467100"/>
          </a:xfrm>
          <a:custGeom>
            <a:avLst/>
            <a:gdLst/>
            <a:ahLst/>
            <a:cxnLst/>
            <a:rect l="l" t="t" r="r" b="b"/>
            <a:pathLst>
              <a:path w="2162175" h="3467100">
                <a:moveTo>
                  <a:pt x="0" y="0"/>
                </a:moveTo>
                <a:lnTo>
                  <a:pt x="2162175" y="0"/>
                </a:lnTo>
                <a:lnTo>
                  <a:pt x="2162175" y="3467100"/>
                </a:lnTo>
                <a:lnTo>
                  <a:pt x="0" y="346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9646920" y="1905000"/>
            <a:ext cx="2162175" cy="76200"/>
          </a:xfrm>
          <a:custGeom>
            <a:avLst/>
            <a:gdLst/>
            <a:ahLst/>
            <a:cxnLst/>
            <a:rect l="l" t="t" r="r" b="b"/>
            <a:pathLst>
              <a:path w="2162175" h="76200">
                <a:moveTo>
                  <a:pt x="0" y="0"/>
                </a:moveTo>
                <a:lnTo>
                  <a:pt x="2162175" y="0"/>
                </a:lnTo>
                <a:lnTo>
                  <a:pt x="2162175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9837420" y="213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10001727" y="22955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44648"/>
                </a:moveTo>
                <a:cubicBezTo>
                  <a:pt x="0" y="29859"/>
                  <a:pt x="11999" y="17859"/>
                  <a:pt x="26789" y="17859"/>
                </a:cubicBezTo>
                <a:lnTo>
                  <a:pt x="80367" y="17859"/>
                </a:lnTo>
                <a:cubicBezTo>
                  <a:pt x="95157" y="17859"/>
                  <a:pt x="107156" y="29859"/>
                  <a:pt x="107156" y="44648"/>
                </a:cubicBezTo>
                <a:lnTo>
                  <a:pt x="107156" y="53578"/>
                </a:lnTo>
                <a:lnTo>
                  <a:pt x="178594" y="53578"/>
                </a:lnTo>
                <a:lnTo>
                  <a:pt x="178594" y="44648"/>
                </a:lnTo>
                <a:cubicBezTo>
                  <a:pt x="178594" y="29859"/>
                  <a:pt x="190593" y="17859"/>
                  <a:pt x="205383" y="17859"/>
                </a:cubicBezTo>
                <a:lnTo>
                  <a:pt x="258961" y="17859"/>
                </a:lnTo>
                <a:cubicBezTo>
                  <a:pt x="273751" y="17859"/>
                  <a:pt x="285750" y="29859"/>
                  <a:pt x="285750" y="44648"/>
                </a:cubicBezTo>
                <a:lnTo>
                  <a:pt x="285750" y="98227"/>
                </a:lnTo>
                <a:cubicBezTo>
                  <a:pt x="285750" y="113016"/>
                  <a:pt x="273751" y="125016"/>
                  <a:pt x="258961" y="125016"/>
                </a:cubicBezTo>
                <a:lnTo>
                  <a:pt x="205383" y="125016"/>
                </a:lnTo>
                <a:cubicBezTo>
                  <a:pt x="190593" y="125016"/>
                  <a:pt x="178594" y="113016"/>
                  <a:pt x="178594" y="98227"/>
                </a:cubicBezTo>
                <a:lnTo>
                  <a:pt x="178594" y="89297"/>
                </a:lnTo>
                <a:lnTo>
                  <a:pt x="107156" y="89297"/>
                </a:lnTo>
                <a:lnTo>
                  <a:pt x="107156" y="98227"/>
                </a:lnTo>
                <a:cubicBezTo>
                  <a:pt x="107156" y="102301"/>
                  <a:pt x="106207" y="106207"/>
                  <a:pt x="104589" y="109668"/>
                </a:cubicBezTo>
                <a:lnTo>
                  <a:pt x="142875" y="160734"/>
                </a:lnTo>
                <a:lnTo>
                  <a:pt x="187523" y="160734"/>
                </a:lnTo>
                <a:cubicBezTo>
                  <a:pt x="202313" y="160734"/>
                  <a:pt x="214313" y="172734"/>
                  <a:pt x="214313" y="187523"/>
                </a:cubicBezTo>
                <a:lnTo>
                  <a:pt x="214313" y="241102"/>
                </a:lnTo>
                <a:cubicBezTo>
                  <a:pt x="214313" y="255891"/>
                  <a:pt x="202313" y="267891"/>
                  <a:pt x="187523" y="267891"/>
                </a:cubicBezTo>
                <a:lnTo>
                  <a:pt x="133945" y="267891"/>
                </a:lnTo>
                <a:cubicBezTo>
                  <a:pt x="119156" y="267891"/>
                  <a:pt x="107156" y="255891"/>
                  <a:pt x="107156" y="241102"/>
                </a:cubicBezTo>
                <a:lnTo>
                  <a:pt x="107156" y="187523"/>
                </a:lnTo>
                <a:cubicBezTo>
                  <a:pt x="107156" y="183449"/>
                  <a:pt x="108105" y="179543"/>
                  <a:pt x="109724" y="176082"/>
                </a:cubicBezTo>
                <a:lnTo>
                  <a:pt x="71438" y="125016"/>
                </a:lnTo>
                <a:lnTo>
                  <a:pt x="26789" y="125016"/>
                </a:lnTo>
                <a:cubicBezTo>
                  <a:pt x="11999" y="125016"/>
                  <a:pt x="0" y="113016"/>
                  <a:pt x="0" y="98227"/>
                </a:cubicBezTo>
                <a:lnTo>
                  <a:pt x="0" y="44648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9837420" y="2895600"/>
            <a:ext cx="1895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Triangulated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837420" y="3276484"/>
            <a:ext cx="1866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ตรวจสอบข้ามแหล่ง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837420" y="3657484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หลายแหล่งข้อมูล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837420" y="3962284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หลายวิธีการ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837420" y="4267084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สอดคล้องกัน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381000" y="5562721"/>
            <a:ext cx="11430000" cy="914400"/>
          </a:xfrm>
          <a:custGeom>
            <a:avLst/>
            <a:gdLst/>
            <a:ahLst/>
            <a:cxnLst/>
            <a:rect l="l" t="t" r="r" b="b"/>
            <a:pathLst>
              <a:path w="11430000" h="914400">
                <a:moveTo>
                  <a:pt x="0" y="0"/>
                </a:moveTo>
                <a:lnTo>
                  <a:pt x="11430000" y="0"/>
                </a:lnTo>
                <a:lnTo>
                  <a:pt x="114300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591741" y="587692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33499" y="-4465"/>
                </a:moveTo>
                <a:cubicBezTo>
                  <a:pt x="130094" y="-7925"/>
                  <a:pt x="125127" y="-9320"/>
                  <a:pt x="120439" y="-8037"/>
                </a:cubicBezTo>
                <a:cubicBezTo>
                  <a:pt x="115751" y="-6753"/>
                  <a:pt x="112123" y="-3125"/>
                  <a:pt x="110951" y="1563"/>
                </a:cubicBezTo>
                <a:lnTo>
                  <a:pt x="102412" y="35161"/>
                </a:lnTo>
                <a:cubicBezTo>
                  <a:pt x="101798" y="37616"/>
                  <a:pt x="99287" y="39067"/>
                  <a:pt x="96887" y="38342"/>
                </a:cubicBezTo>
                <a:lnTo>
                  <a:pt x="63512" y="28966"/>
                </a:lnTo>
                <a:cubicBezTo>
                  <a:pt x="58824" y="27626"/>
                  <a:pt x="53801" y="28966"/>
                  <a:pt x="50397" y="32370"/>
                </a:cubicBezTo>
                <a:cubicBezTo>
                  <a:pt x="46992" y="35775"/>
                  <a:pt x="45653" y="40798"/>
                  <a:pt x="46992" y="45486"/>
                </a:cubicBezTo>
                <a:lnTo>
                  <a:pt x="56424" y="78860"/>
                </a:lnTo>
                <a:cubicBezTo>
                  <a:pt x="57094" y="81260"/>
                  <a:pt x="55643" y="83772"/>
                  <a:pt x="53243" y="84386"/>
                </a:cubicBezTo>
                <a:lnTo>
                  <a:pt x="19590" y="92925"/>
                </a:lnTo>
                <a:cubicBezTo>
                  <a:pt x="14901" y="94097"/>
                  <a:pt x="11218" y="97780"/>
                  <a:pt x="9934" y="102468"/>
                </a:cubicBezTo>
                <a:cubicBezTo>
                  <a:pt x="8651" y="107156"/>
                  <a:pt x="10046" y="112123"/>
                  <a:pt x="13506" y="115528"/>
                </a:cubicBezTo>
                <a:lnTo>
                  <a:pt x="38342" y="139694"/>
                </a:lnTo>
                <a:cubicBezTo>
                  <a:pt x="40128" y="141424"/>
                  <a:pt x="40128" y="144326"/>
                  <a:pt x="38342" y="146112"/>
                </a:cubicBezTo>
                <a:lnTo>
                  <a:pt x="13562" y="170278"/>
                </a:lnTo>
                <a:cubicBezTo>
                  <a:pt x="10102" y="173682"/>
                  <a:pt x="8706" y="178650"/>
                  <a:pt x="9990" y="183338"/>
                </a:cubicBezTo>
                <a:cubicBezTo>
                  <a:pt x="11274" y="188026"/>
                  <a:pt x="14957" y="191653"/>
                  <a:pt x="19645" y="192881"/>
                </a:cubicBezTo>
                <a:lnTo>
                  <a:pt x="53243" y="201420"/>
                </a:lnTo>
                <a:cubicBezTo>
                  <a:pt x="55699" y="202034"/>
                  <a:pt x="57150" y="204546"/>
                  <a:pt x="56424" y="206946"/>
                </a:cubicBezTo>
                <a:lnTo>
                  <a:pt x="46992" y="240264"/>
                </a:lnTo>
                <a:cubicBezTo>
                  <a:pt x="45653" y="244952"/>
                  <a:pt x="46992" y="249975"/>
                  <a:pt x="50397" y="253380"/>
                </a:cubicBezTo>
                <a:cubicBezTo>
                  <a:pt x="53801" y="256784"/>
                  <a:pt x="58824" y="258124"/>
                  <a:pt x="63512" y="256784"/>
                </a:cubicBezTo>
                <a:lnTo>
                  <a:pt x="96887" y="247352"/>
                </a:lnTo>
                <a:cubicBezTo>
                  <a:pt x="99287" y="246683"/>
                  <a:pt x="101798" y="248134"/>
                  <a:pt x="102412" y="250534"/>
                </a:cubicBezTo>
                <a:lnTo>
                  <a:pt x="110951" y="284131"/>
                </a:lnTo>
                <a:cubicBezTo>
                  <a:pt x="112123" y="288820"/>
                  <a:pt x="115807" y="292503"/>
                  <a:pt x="120495" y="293787"/>
                </a:cubicBezTo>
                <a:cubicBezTo>
                  <a:pt x="125183" y="295070"/>
                  <a:pt x="130150" y="293675"/>
                  <a:pt x="133555" y="290215"/>
                </a:cubicBezTo>
                <a:lnTo>
                  <a:pt x="157721" y="265379"/>
                </a:lnTo>
                <a:cubicBezTo>
                  <a:pt x="159451" y="263593"/>
                  <a:pt x="162353" y="263593"/>
                  <a:pt x="164139" y="265379"/>
                </a:cubicBezTo>
                <a:lnTo>
                  <a:pt x="188249" y="290215"/>
                </a:lnTo>
                <a:cubicBezTo>
                  <a:pt x="191653" y="293675"/>
                  <a:pt x="196621" y="295070"/>
                  <a:pt x="201309" y="293787"/>
                </a:cubicBezTo>
                <a:cubicBezTo>
                  <a:pt x="205997" y="292503"/>
                  <a:pt x="209624" y="288820"/>
                  <a:pt x="210852" y="284131"/>
                </a:cubicBezTo>
                <a:lnTo>
                  <a:pt x="219391" y="250589"/>
                </a:lnTo>
                <a:cubicBezTo>
                  <a:pt x="220005" y="248134"/>
                  <a:pt x="222517" y="246683"/>
                  <a:pt x="224917" y="247408"/>
                </a:cubicBezTo>
                <a:lnTo>
                  <a:pt x="258291" y="256840"/>
                </a:lnTo>
                <a:cubicBezTo>
                  <a:pt x="262979" y="258180"/>
                  <a:pt x="268002" y="256840"/>
                  <a:pt x="271407" y="253436"/>
                </a:cubicBezTo>
                <a:cubicBezTo>
                  <a:pt x="274811" y="250031"/>
                  <a:pt x="276151" y="245008"/>
                  <a:pt x="274811" y="240320"/>
                </a:cubicBezTo>
                <a:lnTo>
                  <a:pt x="265379" y="206946"/>
                </a:lnTo>
                <a:cubicBezTo>
                  <a:pt x="264709" y="204546"/>
                  <a:pt x="266160" y="202034"/>
                  <a:pt x="268560" y="201420"/>
                </a:cubicBezTo>
                <a:lnTo>
                  <a:pt x="302158" y="192881"/>
                </a:lnTo>
                <a:cubicBezTo>
                  <a:pt x="306846" y="191709"/>
                  <a:pt x="310530" y="188026"/>
                  <a:pt x="311814" y="183338"/>
                </a:cubicBezTo>
                <a:cubicBezTo>
                  <a:pt x="313097" y="178650"/>
                  <a:pt x="311702" y="173627"/>
                  <a:pt x="308242" y="170278"/>
                </a:cubicBezTo>
                <a:lnTo>
                  <a:pt x="283406" y="146112"/>
                </a:lnTo>
                <a:cubicBezTo>
                  <a:pt x="281620" y="144382"/>
                  <a:pt x="281620" y="141480"/>
                  <a:pt x="283406" y="139694"/>
                </a:cubicBezTo>
                <a:lnTo>
                  <a:pt x="308242" y="115528"/>
                </a:lnTo>
                <a:cubicBezTo>
                  <a:pt x="311702" y="112123"/>
                  <a:pt x="313097" y="107156"/>
                  <a:pt x="311814" y="102468"/>
                </a:cubicBezTo>
                <a:cubicBezTo>
                  <a:pt x="310530" y="97780"/>
                  <a:pt x="306846" y="94152"/>
                  <a:pt x="302158" y="92925"/>
                </a:cubicBezTo>
                <a:lnTo>
                  <a:pt x="268560" y="84386"/>
                </a:lnTo>
                <a:cubicBezTo>
                  <a:pt x="266105" y="83772"/>
                  <a:pt x="264654" y="81260"/>
                  <a:pt x="265379" y="78860"/>
                </a:cubicBezTo>
                <a:lnTo>
                  <a:pt x="274811" y="45486"/>
                </a:lnTo>
                <a:cubicBezTo>
                  <a:pt x="276151" y="40798"/>
                  <a:pt x="274811" y="35775"/>
                  <a:pt x="271407" y="32370"/>
                </a:cubicBezTo>
                <a:cubicBezTo>
                  <a:pt x="268002" y="28966"/>
                  <a:pt x="262979" y="27626"/>
                  <a:pt x="258291" y="28966"/>
                </a:cubicBezTo>
                <a:lnTo>
                  <a:pt x="224917" y="38398"/>
                </a:lnTo>
                <a:cubicBezTo>
                  <a:pt x="222517" y="39067"/>
                  <a:pt x="220005" y="37616"/>
                  <a:pt x="219391" y="35216"/>
                </a:cubicBezTo>
                <a:lnTo>
                  <a:pt x="210852" y="1563"/>
                </a:lnTo>
                <a:cubicBezTo>
                  <a:pt x="209680" y="-3125"/>
                  <a:pt x="205997" y="-6809"/>
                  <a:pt x="201309" y="-8093"/>
                </a:cubicBezTo>
                <a:cubicBezTo>
                  <a:pt x="196621" y="-9376"/>
                  <a:pt x="191653" y="-7981"/>
                  <a:pt x="188249" y="-4521"/>
                </a:cubicBezTo>
                <a:lnTo>
                  <a:pt x="164083" y="20371"/>
                </a:lnTo>
                <a:cubicBezTo>
                  <a:pt x="162353" y="22157"/>
                  <a:pt x="159451" y="22157"/>
                  <a:pt x="157665" y="20371"/>
                </a:cubicBezTo>
                <a:lnTo>
                  <a:pt x="133499" y="-4465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1081088" y="5886450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TRUST Badge: ข้อมูลที่ผ่านเกณฑ์ทั้ง 5 ข้อจะน่าเชื่อถือ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0772895" y="5753221"/>
            <a:ext cx="847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เวลา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0734795" y="5981821"/>
            <a:ext cx="8858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8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90 นาที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0" y="0"/>
                </a:moveTo>
                <a:lnTo>
                  <a:pt x="76200" y="0"/>
                </a:lnTo>
                <a:lnTo>
                  <a:pt x="76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09600" y="381000"/>
            <a:ext cx="3714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38671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Gap Analysis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2954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รู้ว่าขาดอะไรและจัดการกับช่องว่างข้อมูล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1790700"/>
            <a:ext cx="7391400" cy="4867275"/>
          </a:xfrm>
          <a:custGeom>
            <a:avLst/>
            <a:gdLst/>
            <a:ahLst/>
            <a:cxnLst/>
            <a:rect l="l" t="t" r="r" b="b"/>
            <a:pathLst>
              <a:path w="7391400" h="4867275">
                <a:moveTo>
                  <a:pt x="0" y="0"/>
                </a:moveTo>
                <a:lnTo>
                  <a:pt x="7391400" y="0"/>
                </a:lnTo>
                <a:lnTo>
                  <a:pt x="7391400" y="4867275"/>
                </a:lnTo>
                <a:lnTo>
                  <a:pt x="0" y="4867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52463" y="2057279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14300" y="71438"/>
                </a:moveTo>
                <a:lnTo>
                  <a:pt x="114300" y="114300"/>
                </a:lnTo>
                <a:lnTo>
                  <a:pt x="171450" y="114300"/>
                </a:lnTo>
                <a:lnTo>
                  <a:pt x="171450" y="71438"/>
                </a:lnTo>
                <a:lnTo>
                  <a:pt x="114300" y="71438"/>
                </a:lnTo>
                <a:close/>
                <a:moveTo>
                  <a:pt x="85725" y="71438"/>
                </a:moveTo>
                <a:lnTo>
                  <a:pt x="28575" y="71438"/>
                </a:lnTo>
                <a:lnTo>
                  <a:pt x="28575" y="114300"/>
                </a:lnTo>
                <a:lnTo>
                  <a:pt x="85725" y="114300"/>
                </a:lnTo>
                <a:lnTo>
                  <a:pt x="85725" y="71438"/>
                </a:lnTo>
                <a:close/>
                <a:moveTo>
                  <a:pt x="0" y="142875"/>
                </a:moveTo>
                <a:lnTo>
                  <a:pt x="0" y="42863"/>
                </a:lnTo>
                <a:cubicBezTo>
                  <a:pt x="0" y="27102"/>
                  <a:pt x="12814" y="14288"/>
                  <a:pt x="28575" y="14288"/>
                </a:cubicBezTo>
                <a:lnTo>
                  <a:pt x="171450" y="14288"/>
                </a:lnTo>
                <a:cubicBezTo>
                  <a:pt x="187211" y="14288"/>
                  <a:pt x="200025" y="27102"/>
                  <a:pt x="200025" y="42863"/>
                </a:cubicBezTo>
                <a:lnTo>
                  <a:pt x="200025" y="185738"/>
                </a:lnTo>
                <a:cubicBezTo>
                  <a:pt x="200025" y="201498"/>
                  <a:pt x="187211" y="214313"/>
                  <a:pt x="17145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142875"/>
                </a:lnTo>
                <a:close/>
                <a:moveTo>
                  <a:pt x="171450" y="142875"/>
                </a:moveTo>
                <a:lnTo>
                  <a:pt x="114300" y="142875"/>
                </a:lnTo>
                <a:lnTo>
                  <a:pt x="114300" y="185738"/>
                </a:lnTo>
                <a:lnTo>
                  <a:pt x="171450" y="185738"/>
                </a:lnTo>
                <a:lnTo>
                  <a:pt x="171450" y="142875"/>
                </a:lnTo>
                <a:close/>
                <a:moveTo>
                  <a:pt x="85725" y="185738"/>
                </a:moveTo>
                <a:lnTo>
                  <a:pt x="85725" y="142875"/>
                </a:lnTo>
                <a:lnTo>
                  <a:pt x="28575" y="142875"/>
                </a:lnTo>
                <a:lnTo>
                  <a:pt x="28575" y="185738"/>
                </a:lnTo>
                <a:lnTo>
                  <a:pt x="85725" y="185738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95350" y="2019300"/>
            <a:ext cx="6762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ตารางวิเคราะห์ช่องว่างข้อมูล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600" y="2514479"/>
            <a:ext cx="6934200" cy="571500"/>
          </a:xfrm>
          <a:custGeom>
            <a:avLst/>
            <a:gdLst/>
            <a:ahLst/>
            <a:cxnLst/>
            <a:rect l="l" t="t" r="r" b="b"/>
            <a:pathLst>
              <a:path w="6934200" h="571500">
                <a:moveTo>
                  <a:pt x="0" y="0"/>
                </a:moveTo>
                <a:lnTo>
                  <a:pt x="6934200" y="0"/>
                </a:lnTo>
                <a:lnTo>
                  <a:pt x="69342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62000" y="2666879"/>
            <a:ext cx="1657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Needed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447925" y="2666879"/>
            <a:ext cx="1657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Available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133850" y="2666879"/>
            <a:ext cx="1657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Quality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819775" y="2666879"/>
            <a:ext cx="1657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17220" y="3245999"/>
            <a:ext cx="6920865" cy="586740"/>
          </a:xfrm>
          <a:custGeom>
            <a:avLst/>
            <a:gdLst/>
            <a:ahLst/>
            <a:cxnLst/>
            <a:rect l="l" t="t" r="r" b="b"/>
            <a:pathLst>
              <a:path w="6920865" h="586740">
                <a:moveTo>
                  <a:pt x="0" y="0"/>
                </a:moveTo>
                <a:lnTo>
                  <a:pt x="6920865" y="0"/>
                </a:lnTo>
                <a:lnTo>
                  <a:pt x="6920865" y="586740"/>
                </a:lnTo>
                <a:lnTo>
                  <a:pt x="0" y="5867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E3A5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77240" y="3425075"/>
            <a:ext cx="1638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DM Prevalence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479358" y="34441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2769870" y="3425075"/>
            <a:ext cx="323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Yes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133850" y="3406025"/>
            <a:ext cx="428625" cy="266700"/>
          </a:xfrm>
          <a:custGeom>
            <a:avLst/>
            <a:gdLst/>
            <a:ahLst/>
            <a:cxnLst/>
            <a:rect l="l" t="t" r="r" b="b"/>
            <a:pathLst>
              <a:path w="428625" h="266700">
                <a:moveTo>
                  <a:pt x="0" y="0"/>
                </a:moveTo>
                <a:lnTo>
                  <a:pt x="428625" y="0"/>
                </a:lnTo>
                <a:lnTo>
                  <a:pt x="428625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DCFC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4133850" y="3406025"/>
            <a:ext cx="4953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823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812155" y="3425075"/>
            <a:ext cx="1638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ใช้ได้เลย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17220" y="4000381"/>
            <a:ext cx="6920865" cy="586740"/>
          </a:xfrm>
          <a:custGeom>
            <a:avLst/>
            <a:gdLst/>
            <a:ahLst/>
            <a:cxnLst/>
            <a:rect l="l" t="t" r="r" b="b"/>
            <a:pathLst>
              <a:path w="6920865" h="586740">
                <a:moveTo>
                  <a:pt x="0" y="0"/>
                </a:moveTo>
                <a:lnTo>
                  <a:pt x="6920865" y="0"/>
                </a:lnTo>
                <a:lnTo>
                  <a:pt x="6920865" y="586740"/>
                </a:lnTo>
                <a:lnTo>
                  <a:pt x="0" y="5867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C75B4A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77240" y="4179457"/>
            <a:ext cx="1638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HbA1c Control Rate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2479358" y="419850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2769870" y="4179457"/>
            <a:ext cx="504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Partial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133850" y="4160407"/>
            <a:ext cx="638175" cy="266700"/>
          </a:xfrm>
          <a:custGeom>
            <a:avLst/>
            <a:gdLst/>
            <a:ahLst/>
            <a:cxnLst/>
            <a:rect l="l" t="t" r="r" b="b"/>
            <a:pathLst>
              <a:path w="638175" h="266700">
                <a:moveTo>
                  <a:pt x="0" y="0"/>
                </a:moveTo>
                <a:lnTo>
                  <a:pt x="638175" y="0"/>
                </a:lnTo>
                <a:lnTo>
                  <a:pt x="638175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FEF9C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4133850" y="4160407"/>
            <a:ext cx="70485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65F0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Medium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812155" y="4179457"/>
            <a:ext cx="1638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ตรวจสอบแหล่งอื่น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7220" y="4754763"/>
            <a:ext cx="6920865" cy="586740"/>
          </a:xfrm>
          <a:custGeom>
            <a:avLst/>
            <a:gdLst/>
            <a:ahLst/>
            <a:cxnLst/>
            <a:rect l="l" t="t" r="r" b="b"/>
            <a:pathLst>
              <a:path w="6920865" h="586740">
                <a:moveTo>
                  <a:pt x="0" y="0"/>
                </a:moveTo>
                <a:lnTo>
                  <a:pt x="6920865" y="0"/>
                </a:lnTo>
                <a:lnTo>
                  <a:pt x="6920865" y="586740"/>
                </a:lnTo>
                <a:lnTo>
                  <a:pt x="0" y="5867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E3A5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77240" y="4933829"/>
            <a:ext cx="1638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Patient Compliance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2479358" y="495287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62136" y="62136"/>
                </a:moveTo>
                <a:cubicBezTo>
                  <a:pt x="65633" y="58638"/>
                  <a:pt x="71289" y="58638"/>
                  <a:pt x="74749" y="62136"/>
                </a:cubicBezTo>
                <a:lnTo>
                  <a:pt x="95213" y="82600"/>
                </a:lnTo>
                <a:lnTo>
                  <a:pt x="115677" y="62136"/>
                </a:lnTo>
                <a:cubicBezTo>
                  <a:pt x="119174" y="58638"/>
                  <a:pt x="124830" y="58638"/>
                  <a:pt x="128290" y="62136"/>
                </a:cubicBezTo>
                <a:cubicBezTo>
                  <a:pt x="131750" y="65633"/>
                  <a:pt x="131787" y="71289"/>
                  <a:pt x="128290" y="74749"/>
                </a:cubicBezTo>
                <a:lnTo>
                  <a:pt x="107826" y="95213"/>
                </a:lnTo>
                <a:lnTo>
                  <a:pt x="128290" y="115677"/>
                </a:lnTo>
                <a:cubicBezTo>
                  <a:pt x="131787" y="119174"/>
                  <a:pt x="131787" y="124830"/>
                  <a:pt x="128290" y="128290"/>
                </a:cubicBezTo>
                <a:cubicBezTo>
                  <a:pt x="124792" y="131750"/>
                  <a:pt x="119137" y="131787"/>
                  <a:pt x="115677" y="128290"/>
                </a:cubicBezTo>
                <a:lnTo>
                  <a:pt x="95213" y="107826"/>
                </a:lnTo>
                <a:lnTo>
                  <a:pt x="74749" y="128290"/>
                </a:lnTo>
                <a:cubicBezTo>
                  <a:pt x="71251" y="131787"/>
                  <a:pt x="65596" y="131787"/>
                  <a:pt x="62136" y="128290"/>
                </a:cubicBezTo>
                <a:cubicBezTo>
                  <a:pt x="58675" y="124792"/>
                  <a:pt x="58638" y="119137"/>
                  <a:pt x="62136" y="115677"/>
                </a:cubicBezTo>
                <a:lnTo>
                  <a:pt x="82600" y="95213"/>
                </a:lnTo>
                <a:lnTo>
                  <a:pt x="62136" y="74749"/>
                </a:lnTo>
                <a:cubicBezTo>
                  <a:pt x="58638" y="71251"/>
                  <a:pt x="58638" y="65596"/>
                  <a:pt x="62136" y="62136"/>
                </a:cubicBez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2769870" y="4933829"/>
            <a:ext cx="276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133850" y="4914779"/>
            <a:ext cx="390525" cy="266700"/>
          </a:xfrm>
          <a:custGeom>
            <a:avLst/>
            <a:gdLst/>
            <a:ahLst/>
            <a:cxnLst/>
            <a:rect l="l" t="t" r="r" b="b"/>
            <a:pathLst>
              <a:path w="390525" h="266700">
                <a:moveTo>
                  <a:pt x="0" y="0"/>
                </a:moveTo>
                <a:lnTo>
                  <a:pt x="390525" y="0"/>
                </a:lnTo>
                <a:lnTo>
                  <a:pt x="390525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FFE2E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4133850" y="4914779"/>
            <a:ext cx="4572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1000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N/A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812155" y="4933829"/>
            <a:ext cx="1638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ใช้ Proxy/Estimate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7220" y="5509145"/>
            <a:ext cx="6920865" cy="586740"/>
          </a:xfrm>
          <a:custGeom>
            <a:avLst/>
            <a:gdLst/>
            <a:ahLst/>
            <a:cxnLst/>
            <a:rect l="l" t="t" r="r" b="b"/>
            <a:pathLst>
              <a:path w="6920865" h="586740">
                <a:moveTo>
                  <a:pt x="0" y="0"/>
                </a:moveTo>
                <a:lnTo>
                  <a:pt x="6920865" y="0"/>
                </a:lnTo>
                <a:lnTo>
                  <a:pt x="6920865" y="586740"/>
                </a:lnTo>
                <a:lnTo>
                  <a:pt x="0" y="5867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C75B4A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777240" y="5688211"/>
            <a:ext cx="1638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Cost of Care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2479358" y="570726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2769870" y="5688211"/>
            <a:ext cx="323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Yes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133850" y="5669161"/>
            <a:ext cx="428625" cy="266700"/>
          </a:xfrm>
          <a:custGeom>
            <a:avLst/>
            <a:gdLst/>
            <a:ahLst/>
            <a:cxnLst/>
            <a:rect l="l" t="t" r="r" b="b"/>
            <a:pathLst>
              <a:path w="428625" h="266700">
                <a:moveTo>
                  <a:pt x="0" y="0"/>
                </a:moveTo>
                <a:lnTo>
                  <a:pt x="428625" y="0"/>
                </a:lnTo>
                <a:lnTo>
                  <a:pt x="428625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DCFC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4133850" y="5669161"/>
            <a:ext cx="4953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823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812155" y="5688211"/>
            <a:ext cx="1638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ใช้ได้เลย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001000" y="1790700"/>
            <a:ext cx="3810000" cy="3276600"/>
          </a:xfrm>
          <a:custGeom>
            <a:avLst/>
            <a:gdLst/>
            <a:ahLst/>
            <a:cxnLst/>
            <a:rect l="l" t="t" r="r" b="b"/>
            <a:pathLst>
              <a:path w="3810000" h="3276600">
                <a:moveTo>
                  <a:pt x="0" y="0"/>
                </a:moveTo>
                <a:lnTo>
                  <a:pt x="3810000" y="0"/>
                </a:lnTo>
                <a:lnTo>
                  <a:pt x="381000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8253412" y="20574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95250" y="50602"/>
                </a:moveTo>
                <a:cubicBezTo>
                  <a:pt x="100199" y="50602"/>
                  <a:pt x="104180" y="54583"/>
                  <a:pt x="104180" y="59531"/>
                </a:cubicBezTo>
                <a:lnTo>
                  <a:pt x="104180" y="101203"/>
                </a:lnTo>
                <a:cubicBezTo>
                  <a:pt x="104180" y="106152"/>
                  <a:pt x="100199" y="110133"/>
                  <a:pt x="95250" y="110133"/>
                </a:cubicBezTo>
                <a:cubicBezTo>
                  <a:pt x="90301" y="110133"/>
                  <a:pt x="86320" y="106152"/>
                  <a:pt x="86320" y="101203"/>
                </a:cubicBezTo>
                <a:lnTo>
                  <a:pt x="86320" y="59531"/>
                </a:lnTo>
                <a:cubicBezTo>
                  <a:pt x="86320" y="54583"/>
                  <a:pt x="90301" y="50602"/>
                  <a:pt x="95250" y="50602"/>
                </a:cubicBezTo>
                <a:close/>
                <a:moveTo>
                  <a:pt x="85316" y="130969"/>
                </a:moveTo>
                <a:cubicBezTo>
                  <a:pt x="85090" y="127281"/>
                  <a:pt x="86929" y="123773"/>
                  <a:pt x="90090" y="121861"/>
                </a:cubicBezTo>
                <a:cubicBezTo>
                  <a:pt x="93251" y="119949"/>
                  <a:pt x="97212" y="119949"/>
                  <a:pt x="100373" y="121861"/>
                </a:cubicBezTo>
                <a:cubicBezTo>
                  <a:pt x="103534" y="123773"/>
                  <a:pt x="105373" y="127281"/>
                  <a:pt x="105147" y="130969"/>
                </a:cubicBezTo>
                <a:cubicBezTo>
                  <a:pt x="105373" y="134656"/>
                  <a:pt x="103534" y="138165"/>
                  <a:pt x="100373" y="140077"/>
                </a:cubicBezTo>
                <a:cubicBezTo>
                  <a:pt x="97212" y="141989"/>
                  <a:pt x="93251" y="141989"/>
                  <a:pt x="90090" y="140077"/>
                </a:cubicBezTo>
                <a:cubicBezTo>
                  <a:pt x="86929" y="138165"/>
                  <a:pt x="85090" y="134656"/>
                  <a:pt x="85316" y="130969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8467725" y="2019300"/>
            <a:ext cx="3209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การจัดการ Gap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229600" y="2438400"/>
            <a:ext cx="3352800" cy="723900"/>
          </a:xfrm>
          <a:custGeom>
            <a:avLst/>
            <a:gdLst/>
            <a:ahLst/>
            <a:cxnLst/>
            <a:rect l="l" t="t" r="r" b="b"/>
            <a:pathLst>
              <a:path w="3352800" h="723900">
                <a:moveTo>
                  <a:pt x="0" y="0"/>
                </a:moveTo>
                <a:lnTo>
                  <a:pt x="3352800" y="0"/>
                </a:lnTo>
                <a:lnTo>
                  <a:pt x="33528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8343900" y="255270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1. หาแหล่งอื่น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343900" y="281940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งานวิจัย/รายงาน/ผู้เชี่ยวชาญ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229600" y="3276600"/>
            <a:ext cx="3352800" cy="723900"/>
          </a:xfrm>
          <a:custGeom>
            <a:avLst/>
            <a:gdLst/>
            <a:ahLst/>
            <a:cxnLst/>
            <a:rect l="l" t="t" r="r" b="b"/>
            <a:pathLst>
              <a:path w="3352800" h="723900">
                <a:moveTo>
                  <a:pt x="0" y="0"/>
                </a:moveTo>
                <a:lnTo>
                  <a:pt x="3352800" y="0"/>
                </a:lnTo>
                <a:lnTo>
                  <a:pt x="33528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8343900" y="339090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2. ใช้ Proxy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343900" y="365760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ตัวชี้วัดทดแทนที่ใกล้เคียง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229600" y="4114800"/>
            <a:ext cx="3352800" cy="723900"/>
          </a:xfrm>
          <a:custGeom>
            <a:avLst/>
            <a:gdLst/>
            <a:ahLst/>
            <a:cxnLst/>
            <a:rect l="l" t="t" r="r" b="b"/>
            <a:pathLst>
              <a:path w="3352800" h="723900">
                <a:moveTo>
                  <a:pt x="0" y="0"/>
                </a:moveTo>
                <a:lnTo>
                  <a:pt x="3352800" y="0"/>
                </a:lnTo>
                <a:lnTo>
                  <a:pt x="33528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8343900" y="422910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3. ระบุข้อจำกัด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343900" y="449580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บอกว่าขาดข้อมูลอะไร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001000" y="5257800"/>
            <a:ext cx="3810000" cy="1400175"/>
          </a:xfrm>
          <a:custGeom>
            <a:avLst/>
            <a:gdLst/>
            <a:ahLst/>
            <a:cxnLst/>
            <a:rect l="l" t="t" r="r" b="b"/>
            <a:pathLst>
              <a:path w="3810000" h="1400175">
                <a:moveTo>
                  <a:pt x="0" y="0"/>
                </a:moveTo>
                <a:lnTo>
                  <a:pt x="3810000" y="0"/>
                </a:lnTo>
                <a:lnTo>
                  <a:pt x="3810000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Shape 53"/>
          <p:cNvSpPr/>
          <p:nvPr/>
        </p:nvSpPr>
        <p:spPr>
          <a:xfrm>
            <a:off x="8277225" y="552450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8467725" y="5486400"/>
            <a:ext cx="3209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เคล็ดลับ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229600" y="5867400"/>
            <a:ext cx="34385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ไม่ต้องกังวลถ้าข้อมูลไม่สมบูรณ์ 100% สำคัญที่ตระหนักถึงข้อจำกัดและบอกให้ชัดเจน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17500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0" y="0"/>
                </a:moveTo>
                <a:lnTo>
                  <a:pt x="635000" y="0"/>
                </a:lnTo>
                <a:lnTo>
                  <a:pt x="6350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50664" y="476250"/>
            <a:ext cx="30956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79500" y="349250"/>
            <a:ext cx="182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kern="0" spc="50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PHASE 3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79500" y="539750"/>
            <a:ext cx="19526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RCA Tools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17500" y="114300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เครื่องมือวิเคราะห์สาเหตุราก (Root Cause Analysis)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17500" y="1587500"/>
            <a:ext cx="3722688" cy="4516438"/>
          </a:xfrm>
          <a:custGeom>
            <a:avLst/>
            <a:gdLst/>
            <a:ahLst/>
            <a:cxnLst/>
            <a:rect l="l" t="t" r="r" b="b"/>
            <a:pathLst>
              <a:path w="3722688" h="4516438">
                <a:moveTo>
                  <a:pt x="0" y="0"/>
                </a:moveTo>
                <a:lnTo>
                  <a:pt x="3722688" y="0"/>
                </a:lnTo>
                <a:lnTo>
                  <a:pt x="3722688" y="4516438"/>
                </a:lnTo>
                <a:lnTo>
                  <a:pt x="0" y="45164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17500" y="1587500"/>
            <a:ext cx="3722688" cy="63500"/>
          </a:xfrm>
          <a:custGeom>
            <a:avLst/>
            <a:gdLst/>
            <a:ahLst/>
            <a:cxnLst/>
            <a:rect l="l" t="t" r="r" b="b"/>
            <a:pathLst>
              <a:path w="3722688" h="63500">
                <a:moveTo>
                  <a:pt x="0" y="0"/>
                </a:moveTo>
                <a:lnTo>
                  <a:pt x="3722688" y="0"/>
                </a:lnTo>
                <a:lnTo>
                  <a:pt x="3722688" y="63500"/>
                </a:lnTo>
                <a:lnTo>
                  <a:pt x="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08000" y="1809750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0" y="0"/>
                </a:moveTo>
                <a:lnTo>
                  <a:pt x="635000" y="0"/>
                </a:lnTo>
                <a:lnTo>
                  <a:pt x="6350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43148" y="1968500"/>
            <a:ext cx="30956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270000" y="1889125"/>
            <a:ext cx="94456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 Whys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70000" y="2174875"/>
            <a:ext cx="889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ถามทำไม 5 ครั้ง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08000" y="2603500"/>
            <a:ext cx="3413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เจาะลึกสาเหตุโดยถามซ้ำ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08000" y="2952750"/>
            <a:ext cx="3341688" cy="2135188"/>
          </a:xfrm>
          <a:custGeom>
            <a:avLst/>
            <a:gdLst/>
            <a:ahLst/>
            <a:cxnLst/>
            <a:rect l="l" t="t" r="r" b="b"/>
            <a:pathLst>
              <a:path w="3341688" h="2135188">
                <a:moveTo>
                  <a:pt x="0" y="0"/>
                </a:moveTo>
                <a:lnTo>
                  <a:pt x="3341688" y="0"/>
                </a:lnTo>
                <a:lnTo>
                  <a:pt x="3341688" y="2135188"/>
                </a:lnTo>
                <a:lnTo>
                  <a:pt x="0" y="2135188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635000" y="3079750"/>
            <a:ext cx="548779" cy="184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ตัวอย่าง: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35000" y="3333750"/>
            <a:ext cx="3151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1. ทำไม ANC ไม่ครบ? → ไม่มาตรวจ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35000" y="3556000"/>
            <a:ext cx="3151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2. ทำไมไม่มา? → ไม่มีเวลา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35000" y="3778250"/>
            <a:ext cx="3151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3. ทำไมไม่มีเวลา? → ทำงาน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35000" y="4000500"/>
            <a:ext cx="3151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4. ทำไมต้องทำงาน? → รายได้ไม่พอ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35000" y="4222750"/>
            <a:ext cx="3151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5. ทำไมรายได้ไม่พอ? → งานไม่ stable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08000" y="5218612"/>
            <a:ext cx="3405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 ง่าย รวดเร็ว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08000" y="5472612"/>
            <a:ext cx="3405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 ใช้กับปัญหาเฉพาะ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08000" y="5726612"/>
            <a:ext cx="3405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 หาสาเหตุลึก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233267" y="1587500"/>
            <a:ext cx="3722688" cy="4516438"/>
          </a:xfrm>
          <a:custGeom>
            <a:avLst/>
            <a:gdLst/>
            <a:ahLst/>
            <a:cxnLst/>
            <a:rect l="l" t="t" r="r" b="b"/>
            <a:pathLst>
              <a:path w="3722688" h="4516438">
                <a:moveTo>
                  <a:pt x="0" y="0"/>
                </a:moveTo>
                <a:lnTo>
                  <a:pt x="3722688" y="0"/>
                </a:lnTo>
                <a:lnTo>
                  <a:pt x="3722688" y="4516438"/>
                </a:lnTo>
                <a:lnTo>
                  <a:pt x="0" y="45164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4233267" y="1587500"/>
            <a:ext cx="3722688" cy="63500"/>
          </a:xfrm>
          <a:custGeom>
            <a:avLst/>
            <a:gdLst/>
            <a:ahLst/>
            <a:cxnLst/>
            <a:rect l="l" t="t" r="r" b="b"/>
            <a:pathLst>
              <a:path w="3722688" h="63500">
                <a:moveTo>
                  <a:pt x="0" y="0"/>
                </a:moveTo>
                <a:lnTo>
                  <a:pt x="3722688" y="0"/>
                </a:lnTo>
                <a:lnTo>
                  <a:pt x="3722688" y="63500"/>
                </a:lnTo>
                <a:lnTo>
                  <a:pt x="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4423767" y="1809750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0" y="0"/>
                </a:moveTo>
                <a:lnTo>
                  <a:pt x="635000" y="0"/>
                </a:lnTo>
                <a:lnTo>
                  <a:pt x="6350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4580533" y="198437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00738" y="78972"/>
                </a:moveTo>
                <a:cubicBezTo>
                  <a:pt x="122616" y="60554"/>
                  <a:pt x="152140" y="44648"/>
                  <a:pt x="187523" y="44648"/>
                </a:cubicBezTo>
                <a:cubicBezTo>
                  <a:pt x="222907" y="44648"/>
                  <a:pt x="252431" y="60554"/>
                  <a:pt x="274309" y="78972"/>
                </a:cubicBezTo>
                <a:cubicBezTo>
                  <a:pt x="296131" y="97389"/>
                  <a:pt x="311646" y="119379"/>
                  <a:pt x="319515" y="134671"/>
                </a:cubicBezTo>
                <a:cubicBezTo>
                  <a:pt x="322138" y="139805"/>
                  <a:pt x="322138" y="145889"/>
                  <a:pt x="319515" y="151023"/>
                </a:cubicBezTo>
                <a:cubicBezTo>
                  <a:pt x="311646" y="166315"/>
                  <a:pt x="296131" y="188305"/>
                  <a:pt x="274309" y="206722"/>
                </a:cubicBezTo>
                <a:cubicBezTo>
                  <a:pt x="252431" y="225196"/>
                  <a:pt x="222963" y="241046"/>
                  <a:pt x="187523" y="241046"/>
                </a:cubicBezTo>
                <a:cubicBezTo>
                  <a:pt x="152084" y="241046"/>
                  <a:pt x="122616" y="225140"/>
                  <a:pt x="100738" y="206722"/>
                </a:cubicBezTo>
                <a:cubicBezTo>
                  <a:pt x="91697" y="199076"/>
                  <a:pt x="83716" y="190816"/>
                  <a:pt x="76907" y="182668"/>
                </a:cubicBezTo>
                <a:lnTo>
                  <a:pt x="26845" y="211857"/>
                </a:lnTo>
                <a:cubicBezTo>
                  <a:pt x="19869" y="215931"/>
                  <a:pt x="10995" y="214815"/>
                  <a:pt x="5246" y="209122"/>
                </a:cubicBezTo>
                <a:cubicBezTo>
                  <a:pt x="-502" y="203429"/>
                  <a:pt x="-1674" y="194611"/>
                  <a:pt x="2288" y="187579"/>
                </a:cubicBezTo>
                <a:lnTo>
                  <a:pt x="27905" y="142875"/>
                </a:lnTo>
                <a:lnTo>
                  <a:pt x="2344" y="98171"/>
                </a:lnTo>
                <a:cubicBezTo>
                  <a:pt x="-1674" y="91139"/>
                  <a:pt x="-446" y="82321"/>
                  <a:pt x="5302" y="76628"/>
                </a:cubicBezTo>
                <a:cubicBezTo>
                  <a:pt x="11050" y="70935"/>
                  <a:pt x="19869" y="69819"/>
                  <a:pt x="26901" y="73893"/>
                </a:cubicBezTo>
                <a:lnTo>
                  <a:pt x="76963" y="103082"/>
                </a:lnTo>
                <a:cubicBezTo>
                  <a:pt x="83772" y="94934"/>
                  <a:pt x="91753" y="86674"/>
                  <a:pt x="100794" y="79028"/>
                </a:cubicBezTo>
                <a:close/>
                <a:moveTo>
                  <a:pt x="250031" y="142875"/>
                </a:moveTo>
                <a:cubicBezTo>
                  <a:pt x="250031" y="133018"/>
                  <a:pt x="242029" y="125016"/>
                  <a:pt x="232172" y="125016"/>
                </a:cubicBezTo>
                <a:cubicBezTo>
                  <a:pt x="222315" y="125016"/>
                  <a:pt x="214313" y="133018"/>
                  <a:pt x="214313" y="142875"/>
                </a:cubicBezTo>
                <a:cubicBezTo>
                  <a:pt x="214313" y="152732"/>
                  <a:pt x="222315" y="160734"/>
                  <a:pt x="232172" y="160734"/>
                </a:cubicBezTo>
                <a:cubicBezTo>
                  <a:pt x="242029" y="160734"/>
                  <a:pt x="250031" y="152732"/>
                  <a:pt x="250031" y="142875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5185767" y="1889125"/>
            <a:ext cx="10874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Fishbone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185767" y="2174875"/>
            <a:ext cx="1031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แผนภูมิก้างปลา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423767" y="2603500"/>
            <a:ext cx="3413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จัดหมวดหมู่สาเหตุ</a:t>
            </a:r>
            <a:endParaRPr lang="en-US" sz="1600" dirty="0"/>
          </a:p>
        </p:txBody>
      </p:sp>
      <p:pic>
        <p:nvPicPr>
          <p:cNvPr id="31" name="Image 0" descr="https://kimi-web-img.moonshot.cn/img/purplegriffon.com/87ff8c54e247b42a201e3516b82ab44a91888632.png"/>
          <p:cNvPicPr>
            <a:picLocks noChangeAspect="1"/>
          </p:cNvPicPr>
          <p:nvPr/>
        </p:nvPicPr>
        <p:blipFill>
          <a:blip r:embed="rId3"/>
          <a:srcRect t="46" b="46"/>
          <a:stretch/>
        </p:blipFill>
        <p:spPr>
          <a:xfrm>
            <a:off x="4423767" y="2952750"/>
            <a:ext cx="3341688" cy="2135188"/>
          </a:xfrm>
          <a:prstGeom prst="roundRect">
            <a:avLst>
              <a:gd name="adj" fmla="val 0"/>
            </a:avLst>
          </a:prstGeom>
        </p:spPr>
      </p:pic>
      <p:sp>
        <p:nvSpPr>
          <p:cNvPr id="32" name="Text 29"/>
          <p:cNvSpPr/>
          <p:nvPr/>
        </p:nvSpPr>
        <p:spPr>
          <a:xfrm>
            <a:off x="4423767" y="5218612"/>
            <a:ext cx="3405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 มองภาพรวม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4423767" y="5472612"/>
            <a:ext cx="3405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 จัดหมวดหมู่ชัดเจน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4423767" y="5726612"/>
            <a:ext cx="3405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 ใช้กับปัญหาซับซ้อน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8149133" y="1587500"/>
            <a:ext cx="3722688" cy="4516438"/>
          </a:xfrm>
          <a:custGeom>
            <a:avLst/>
            <a:gdLst/>
            <a:ahLst/>
            <a:cxnLst/>
            <a:rect l="l" t="t" r="r" b="b"/>
            <a:pathLst>
              <a:path w="3722688" h="4516438">
                <a:moveTo>
                  <a:pt x="0" y="0"/>
                </a:moveTo>
                <a:lnTo>
                  <a:pt x="3722688" y="0"/>
                </a:lnTo>
                <a:lnTo>
                  <a:pt x="3722688" y="4516438"/>
                </a:lnTo>
                <a:lnTo>
                  <a:pt x="0" y="45164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3"/>
          <p:cNvSpPr/>
          <p:nvPr/>
        </p:nvSpPr>
        <p:spPr>
          <a:xfrm>
            <a:off x="8149133" y="1587500"/>
            <a:ext cx="3722688" cy="63500"/>
          </a:xfrm>
          <a:custGeom>
            <a:avLst/>
            <a:gdLst/>
            <a:ahLst/>
            <a:cxnLst/>
            <a:rect l="l" t="t" r="r" b="b"/>
            <a:pathLst>
              <a:path w="3722688" h="63500">
                <a:moveTo>
                  <a:pt x="0" y="0"/>
                </a:moveTo>
                <a:lnTo>
                  <a:pt x="3722688" y="0"/>
                </a:lnTo>
                <a:lnTo>
                  <a:pt x="3722688" y="63500"/>
                </a:lnTo>
                <a:lnTo>
                  <a:pt x="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4"/>
          <p:cNvSpPr/>
          <p:nvPr/>
        </p:nvSpPr>
        <p:spPr>
          <a:xfrm>
            <a:off x="8339633" y="1809750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0" y="0"/>
                </a:moveTo>
                <a:lnTo>
                  <a:pt x="635000" y="0"/>
                </a:lnTo>
                <a:lnTo>
                  <a:pt x="6350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5"/>
          <p:cNvSpPr/>
          <p:nvPr/>
        </p:nvSpPr>
        <p:spPr>
          <a:xfrm>
            <a:off x="8514258" y="19843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67946" y="107156"/>
                </a:moveTo>
                <a:lnTo>
                  <a:pt x="272355" y="107156"/>
                </a:lnTo>
                <a:cubicBezTo>
                  <a:pt x="279778" y="107156"/>
                  <a:pt x="285750" y="101185"/>
                  <a:pt x="285750" y="93762"/>
                </a:cubicBezTo>
                <a:lnTo>
                  <a:pt x="285750" y="13395"/>
                </a:lnTo>
                <a:cubicBezTo>
                  <a:pt x="285750" y="7981"/>
                  <a:pt x="282513" y="3070"/>
                  <a:pt x="277490" y="1005"/>
                </a:cubicBezTo>
                <a:cubicBezTo>
                  <a:pt x="272467" y="-1060"/>
                  <a:pt x="266719" y="112"/>
                  <a:pt x="262868" y="3907"/>
                </a:cubicBezTo>
                <a:lnTo>
                  <a:pt x="234014" y="32817"/>
                </a:lnTo>
                <a:cubicBezTo>
                  <a:pt x="209290" y="12334"/>
                  <a:pt x="177478" y="0"/>
                  <a:pt x="142875" y="0"/>
                </a:cubicBezTo>
                <a:cubicBezTo>
                  <a:pt x="70879" y="0"/>
                  <a:pt x="11330" y="53243"/>
                  <a:pt x="1451" y="122504"/>
                </a:cubicBezTo>
                <a:cubicBezTo>
                  <a:pt x="56" y="132271"/>
                  <a:pt x="6809" y="141312"/>
                  <a:pt x="16576" y="142708"/>
                </a:cubicBezTo>
                <a:cubicBezTo>
                  <a:pt x="26343" y="144103"/>
                  <a:pt x="35384" y="137294"/>
                  <a:pt x="36779" y="127583"/>
                </a:cubicBezTo>
                <a:cubicBezTo>
                  <a:pt x="44202" y="75623"/>
                  <a:pt x="88906" y="35719"/>
                  <a:pt x="142875" y="35719"/>
                </a:cubicBezTo>
                <a:cubicBezTo>
                  <a:pt x="167655" y="35719"/>
                  <a:pt x="190426" y="44090"/>
                  <a:pt x="208564" y="58210"/>
                </a:cubicBezTo>
                <a:lnTo>
                  <a:pt x="182500" y="84274"/>
                </a:lnTo>
                <a:cubicBezTo>
                  <a:pt x="178650" y="88125"/>
                  <a:pt x="177533" y="93873"/>
                  <a:pt x="179598" y="98896"/>
                </a:cubicBezTo>
                <a:cubicBezTo>
                  <a:pt x="181663" y="103919"/>
                  <a:pt x="186575" y="107156"/>
                  <a:pt x="191988" y="107156"/>
                </a:cubicBezTo>
                <a:lnTo>
                  <a:pt x="267946" y="107156"/>
                </a:lnTo>
                <a:close/>
                <a:moveTo>
                  <a:pt x="284355" y="163246"/>
                </a:moveTo>
                <a:cubicBezTo>
                  <a:pt x="285750" y="153479"/>
                  <a:pt x="278941" y="144438"/>
                  <a:pt x="269230" y="143042"/>
                </a:cubicBezTo>
                <a:cubicBezTo>
                  <a:pt x="259519" y="141647"/>
                  <a:pt x="250422" y="148456"/>
                  <a:pt x="249027" y="158167"/>
                </a:cubicBezTo>
                <a:cubicBezTo>
                  <a:pt x="241604" y="210071"/>
                  <a:pt x="196900" y="249975"/>
                  <a:pt x="142931" y="249975"/>
                </a:cubicBezTo>
                <a:cubicBezTo>
                  <a:pt x="118151" y="249975"/>
                  <a:pt x="95380" y="241604"/>
                  <a:pt x="77242" y="227484"/>
                </a:cubicBezTo>
                <a:lnTo>
                  <a:pt x="103250" y="201476"/>
                </a:lnTo>
                <a:cubicBezTo>
                  <a:pt x="107100" y="197625"/>
                  <a:pt x="108217" y="191877"/>
                  <a:pt x="106152" y="186854"/>
                </a:cubicBezTo>
                <a:cubicBezTo>
                  <a:pt x="104087" y="181831"/>
                  <a:pt x="99175" y="178594"/>
                  <a:pt x="93762" y="178594"/>
                </a:cubicBezTo>
                <a:lnTo>
                  <a:pt x="13395" y="178594"/>
                </a:lnTo>
                <a:cubicBezTo>
                  <a:pt x="5972" y="178594"/>
                  <a:pt x="0" y="184565"/>
                  <a:pt x="0" y="191988"/>
                </a:cubicBezTo>
                <a:lnTo>
                  <a:pt x="0" y="272355"/>
                </a:lnTo>
                <a:cubicBezTo>
                  <a:pt x="0" y="277769"/>
                  <a:pt x="3237" y="282680"/>
                  <a:pt x="8260" y="284745"/>
                </a:cubicBezTo>
                <a:cubicBezTo>
                  <a:pt x="13283" y="286810"/>
                  <a:pt x="19031" y="285638"/>
                  <a:pt x="22882" y="281843"/>
                </a:cubicBezTo>
                <a:lnTo>
                  <a:pt x="51792" y="252933"/>
                </a:lnTo>
                <a:cubicBezTo>
                  <a:pt x="76460" y="273416"/>
                  <a:pt x="108272" y="285750"/>
                  <a:pt x="142875" y="285750"/>
                </a:cubicBezTo>
                <a:cubicBezTo>
                  <a:pt x="214871" y="285750"/>
                  <a:pt x="274420" y="232507"/>
                  <a:pt x="284299" y="163246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6"/>
          <p:cNvSpPr/>
          <p:nvPr/>
        </p:nvSpPr>
        <p:spPr>
          <a:xfrm>
            <a:off x="9101633" y="1889125"/>
            <a:ext cx="141287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Causal Loop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9101633" y="2174875"/>
            <a:ext cx="1357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วงจรเหตุผล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8339633" y="2603500"/>
            <a:ext cx="3413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แสดงความสัมพันธ์เชิงระบบ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8339633" y="2952750"/>
            <a:ext cx="3341688" cy="2135188"/>
          </a:xfrm>
          <a:custGeom>
            <a:avLst/>
            <a:gdLst/>
            <a:ahLst/>
            <a:cxnLst/>
            <a:rect l="l" t="t" r="r" b="b"/>
            <a:pathLst>
              <a:path w="3341688" h="2135188">
                <a:moveTo>
                  <a:pt x="0" y="0"/>
                </a:moveTo>
                <a:lnTo>
                  <a:pt x="3341688" y="0"/>
                </a:lnTo>
                <a:lnTo>
                  <a:pt x="3341688" y="2135188"/>
                </a:lnTo>
                <a:lnTo>
                  <a:pt x="0" y="2135188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0"/>
          <p:cNvSpPr/>
          <p:nvPr/>
        </p:nvSpPr>
        <p:spPr>
          <a:xfrm>
            <a:off x="8466633" y="3079750"/>
            <a:ext cx="548779" cy="184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ตัวอย่าง: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8466633" y="3365500"/>
            <a:ext cx="3151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ขาดแคลนแพทย์ ↓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8466633" y="3619500"/>
            <a:ext cx="3151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↓ คนไข้รอนาน ↑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8466633" y="3873500"/>
            <a:ext cx="3151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↓ ความพึงพอใจ ↓</a:t>
            </a: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8466633" y="4127500"/>
            <a:ext cx="3151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↓ ใช้บริการน้อย ↓</a:t>
            </a:r>
            <a:endParaRPr lang="en-US" sz="1600" dirty="0"/>
          </a:p>
        </p:txBody>
      </p:sp>
      <p:sp>
        <p:nvSpPr>
          <p:cNvPr id="48" name="Text 45"/>
          <p:cNvSpPr/>
          <p:nvPr/>
        </p:nvSpPr>
        <p:spPr>
          <a:xfrm>
            <a:off x="8466633" y="4381500"/>
            <a:ext cx="3151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↓ รายได้ ↓</a:t>
            </a:r>
            <a:endParaRPr lang="en-US" sz="1600" dirty="0"/>
          </a:p>
        </p:txBody>
      </p:sp>
      <p:sp>
        <p:nvSpPr>
          <p:cNvPr id="49" name="Text 46"/>
          <p:cNvSpPr/>
          <p:nvPr/>
        </p:nvSpPr>
        <p:spPr>
          <a:xfrm>
            <a:off x="8466633" y="4635500"/>
            <a:ext cx="3151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↓ ขาดแคลนแพทย์</a:t>
            </a:r>
            <a:endParaRPr lang="en-US" sz="1600" dirty="0"/>
          </a:p>
        </p:txBody>
      </p:sp>
      <p:sp>
        <p:nvSpPr>
          <p:cNvPr id="50" name="Text 47"/>
          <p:cNvSpPr/>
          <p:nvPr/>
        </p:nvSpPr>
        <p:spPr>
          <a:xfrm>
            <a:off x="8339633" y="5218612"/>
            <a:ext cx="3405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 เห็นวงจรซ้ำ</a:t>
            </a:r>
            <a:endParaRPr lang="en-US" sz="1600" dirty="0"/>
          </a:p>
        </p:txBody>
      </p:sp>
      <p:sp>
        <p:nvSpPr>
          <p:cNvPr id="51" name="Text 48"/>
          <p:cNvSpPr/>
          <p:nvPr/>
        </p:nvSpPr>
        <p:spPr>
          <a:xfrm>
            <a:off x="8339633" y="5472612"/>
            <a:ext cx="3405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 หาจุดแทรกแซง</a:t>
            </a:r>
            <a:endParaRPr lang="en-US" sz="1600" dirty="0"/>
          </a:p>
        </p:txBody>
      </p:sp>
      <p:sp>
        <p:nvSpPr>
          <p:cNvPr id="52" name="Text 49"/>
          <p:cNvSpPr/>
          <p:nvPr/>
        </p:nvSpPr>
        <p:spPr>
          <a:xfrm>
            <a:off x="8339633" y="5726612"/>
            <a:ext cx="3405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 ใช้กับปัญหาระบบ</a:t>
            </a:r>
            <a:endParaRPr lang="en-US" sz="16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1ABBA2A-AB9D-EB7A-5B7B-DD8FF911761A}"/>
              </a:ext>
            </a:extLst>
          </p:cNvPr>
          <p:cNvGrpSpPr/>
          <p:nvPr/>
        </p:nvGrpSpPr>
        <p:grpSpPr>
          <a:xfrm>
            <a:off x="317500" y="6207125"/>
            <a:ext cx="11557000" cy="603250"/>
            <a:chOff x="317500" y="6266362"/>
            <a:chExt cx="11557000" cy="762000"/>
          </a:xfrm>
        </p:grpSpPr>
        <p:sp>
          <p:nvSpPr>
            <p:cNvPr id="53" name="Shape 50"/>
            <p:cNvSpPr/>
            <p:nvPr/>
          </p:nvSpPr>
          <p:spPr>
            <a:xfrm>
              <a:off x="317500" y="6266362"/>
              <a:ext cx="11557000" cy="762000"/>
            </a:xfrm>
            <a:custGeom>
              <a:avLst/>
              <a:gdLst/>
              <a:ahLst/>
              <a:cxnLst/>
              <a:rect l="l" t="t" r="r" b="b"/>
              <a:pathLst>
                <a:path w="11557000" h="762000">
                  <a:moveTo>
                    <a:pt x="0" y="0"/>
                  </a:moveTo>
                  <a:lnTo>
                    <a:pt x="11557000" y="0"/>
                  </a:lnTo>
                  <a:lnTo>
                    <a:pt x="11557000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Shape 51"/>
            <p:cNvSpPr/>
            <p:nvPr/>
          </p:nvSpPr>
          <p:spPr>
            <a:xfrm>
              <a:off x="493117" y="6528198"/>
              <a:ext cx="267891" cy="238125"/>
            </a:xfrm>
            <a:custGeom>
              <a:avLst/>
              <a:gdLst/>
              <a:ahLst/>
              <a:cxnLst/>
              <a:rect l="l" t="t" r="r" b="b"/>
              <a:pathLst>
                <a:path w="267891" h="238125">
                  <a:moveTo>
                    <a:pt x="104226" y="45160"/>
                  </a:moveTo>
                  <a:lnTo>
                    <a:pt x="104226" y="68228"/>
                  </a:lnTo>
                  <a:lnTo>
                    <a:pt x="104459" y="68461"/>
                  </a:lnTo>
                  <a:cubicBezTo>
                    <a:pt x="107482" y="30138"/>
                    <a:pt x="139526" y="0"/>
                    <a:pt x="178640" y="0"/>
                  </a:cubicBezTo>
                  <a:cubicBezTo>
                    <a:pt x="187989" y="0"/>
                    <a:pt x="196965" y="1721"/>
                    <a:pt x="205197" y="4883"/>
                  </a:cubicBezTo>
                  <a:cubicBezTo>
                    <a:pt x="209848" y="6651"/>
                    <a:pt x="210685" y="12557"/>
                    <a:pt x="207197" y="16092"/>
                  </a:cubicBezTo>
                  <a:lnTo>
                    <a:pt x="165943" y="57345"/>
                  </a:lnTo>
                  <a:cubicBezTo>
                    <a:pt x="164548" y="58741"/>
                    <a:pt x="163757" y="60647"/>
                    <a:pt x="163757" y="62601"/>
                  </a:cubicBezTo>
                  <a:lnTo>
                    <a:pt x="163757" y="81855"/>
                  </a:lnTo>
                  <a:cubicBezTo>
                    <a:pt x="163757" y="85948"/>
                    <a:pt x="167106" y="89297"/>
                    <a:pt x="171199" y="89297"/>
                  </a:cubicBezTo>
                  <a:lnTo>
                    <a:pt x="190453" y="89297"/>
                  </a:lnTo>
                  <a:cubicBezTo>
                    <a:pt x="192407" y="89297"/>
                    <a:pt x="194314" y="88506"/>
                    <a:pt x="195709" y="87111"/>
                  </a:cubicBezTo>
                  <a:lnTo>
                    <a:pt x="236962" y="45858"/>
                  </a:lnTo>
                  <a:cubicBezTo>
                    <a:pt x="240497" y="42323"/>
                    <a:pt x="246404" y="43207"/>
                    <a:pt x="248171" y="47858"/>
                  </a:cubicBezTo>
                  <a:cubicBezTo>
                    <a:pt x="251333" y="56090"/>
                    <a:pt x="253054" y="65066"/>
                    <a:pt x="253054" y="74414"/>
                  </a:cubicBezTo>
                  <a:cubicBezTo>
                    <a:pt x="253054" y="102598"/>
                    <a:pt x="237381" y="127155"/>
                    <a:pt x="214219" y="139759"/>
                  </a:cubicBezTo>
                  <a:lnTo>
                    <a:pt x="252124" y="177664"/>
                  </a:lnTo>
                  <a:cubicBezTo>
                    <a:pt x="260821" y="186361"/>
                    <a:pt x="260821" y="200499"/>
                    <a:pt x="252124" y="209243"/>
                  </a:cubicBezTo>
                  <a:lnTo>
                    <a:pt x="224172" y="237195"/>
                  </a:lnTo>
                  <a:cubicBezTo>
                    <a:pt x="215475" y="245892"/>
                    <a:pt x="201337" y="245892"/>
                    <a:pt x="192593" y="237195"/>
                  </a:cubicBezTo>
                  <a:lnTo>
                    <a:pt x="133992" y="178594"/>
                  </a:lnTo>
                  <a:cubicBezTo>
                    <a:pt x="121248" y="165850"/>
                    <a:pt x="118365" y="147014"/>
                    <a:pt x="125388" y="131480"/>
                  </a:cubicBezTo>
                  <a:lnTo>
                    <a:pt x="83204" y="89297"/>
                  </a:lnTo>
                  <a:lnTo>
                    <a:pt x="60136" y="89297"/>
                  </a:lnTo>
                  <a:cubicBezTo>
                    <a:pt x="55159" y="89297"/>
                    <a:pt x="50509" y="86832"/>
                    <a:pt x="47765" y="82693"/>
                  </a:cubicBezTo>
                  <a:lnTo>
                    <a:pt x="10883" y="27394"/>
                  </a:lnTo>
                  <a:cubicBezTo>
                    <a:pt x="8930" y="24464"/>
                    <a:pt x="9302" y="20510"/>
                    <a:pt x="11813" y="17999"/>
                  </a:cubicBezTo>
                  <a:lnTo>
                    <a:pt x="32928" y="-3116"/>
                  </a:lnTo>
                  <a:cubicBezTo>
                    <a:pt x="35440" y="-5628"/>
                    <a:pt x="39346" y="-6000"/>
                    <a:pt x="42323" y="-4046"/>
                  </a:cubicBezTo>
                  <a:lnTo>
                    <a:pt x="97622" y="32789"/>
                  </a:lnTo>
                  <a:cubicBezTo>
                    <a:pt x="101761" y="35533"/>
                    <a:pt x="104226" y="40184"/>
                    <a:pt x="104226" y="45160"/>
                  </a:cubicBezTo>
                  <a:close/>
                  <a:moveTo>
                    <a:pt x="100273" y="137945"/>
                  </a:moveTo>
                  <a:cubicBezTo>
                    <a:pt x="97343" y="155153"/>
                    <a:pt x="101389" y="173338"/>
                    <a:pt x="112551" y="187896"/>
                  </a:cubicBezTo>
                  <a:lnTo>
                    <a:pt x="68368" y="232032"/>
                  </a:lnTo>
                  <a:cubicBezTo>
                    <a:pt x="55299" y="245101"/>
                    <a:pt x="34091" y="245101"/>
                    <a:pt x="21022" y="232032"/>
                  </a:cubicBezTo>
                  <a:cubicBezTo>
                    <a:pt x="7953" y="218963"/>
                    <a:pt x="7953" y="197755"/>
                    <a:pt x="21022" y="184686"/>
                  </a:cubicBezTo>
                  <a:lnTo>
                    <a:pt x="83995" y="121714"/>
                  </a:lnTo>
                  <a:lnTo>
                    <a:pt x="100273" y="137992"/>
                  </a:lnTo>
                  <a:close/>
                </a:path>
              </a:pathLst>
            </a:custGeom>
            <a:solidFill>
              <a:srgbClr val="C75B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 52"/>
            <p:cNvSpPr/>
            <p:nvPr/>
          </p:nvSpPr>
          <p:spPr>
            <a:xfrm>
              <a:off x="900906" y="6536136"/>
              <a:ext cx="4556125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50" b="1" dirty="0">
                  <a:solidFill>
                    <a:srgbClr val="F5F1EB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เลือกเครื่องมือให้เหมาะกับลักษณะปัญหา อาจใช้หลายตัวร่วมกัน</a:t>
              </a:r>
              <a:endParaRPr lang="en-US" sz="1600" dirty="0"/>
            </a:p>
          </p:txBody>
        </p:sp>
        <p:sp>
          <p:nvSpPr>
            <p:cNvPr id="56" name="Text 53"/>
            <p:cNvSpPr/>
            <p:nvPr/>
          </p:nvSpPr>
          <p:spPr>
            <a:xfrm>
              <a:off x="11009412" y="6425112"/>
              <a:ext cx="706438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r">
                <a:lnSpc>
                  <a:spcPct val="130000"/>
                </a:lnSpc>
              </a:pPr>
              <a:r>
                <a:rPr lang="en-US" sz="1000" dirty="0">
                  <a:solidFill>
                    <a:srgbClr val="F5F1EB">
                      <a:alpha val="70000"/>
                    </a:srgbClr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เวลา</a:t>
              </a:r>
              <a:endParaRPr lang="en-US" sz="1600" dirty="0"/>
            </a:p>
          </p:txBody>
        </p:sp>
        <p:sp>
          <p:nvSpPr>
            <p:cNvPr id="57" name="Text 54"/>
            <p:cNvSpPr/>
            <p:nvPr/>
          </p:nvSpPr>
          <p:spPr>
            <a:xfrm>
              <a:off x="10977662" y="6615612"/>
              <a:ext cx="738188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r">
                <a:lnSpc>
                  <a:spcPct val="110000"/>
                </a:lnSpc>
              </a:pPr>
              <a:r>
                <a:rPr lang="en-US" sz="1500" b="1" dirty="0">
                  <a:solidFill>
                    <a:srgbClr val="F5F1E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90 นาที</a:t>
              </a:r>
              <a:endParaRPr lang="en-US" sz="1600" dirty="0"/>
            </a:p>
          </p:txBody>
        </p:sp>
      </p:grp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4212" y="400633"/>
            <a:ext cx="72842" cy="582739"/>
          </a:xfrm>
          <a:custGeom>
            <a:avLst/>
            <a:gdLst/>
            <a:ahLst/>
            <a:cxnLst/>
            <a:rect l="l" t="t" r="r" b="b"/>
            <a:pathLst>
              <a:path w="72842" h="582739">
                <a:moveTo>
                  <a:pt x="0" y="0"/>
                </a:moveTo>
                <a:lnTo>
                  <a:pt x="72842" y="0"/>
                </a:lnTo>
                <a:lnTo>
                  <a:pt x="72842" y="582739"/>
                </a:lnTo>
                <a:lnTo>
                  <a:pt x="0" y="582739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82739" y="364212"/>
            <a:ext cx="2950118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kern="0" spc="57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PRIORITIZATION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82739" y="582739"/>
            <a:ext cx="3095803" cy="437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41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Priority Setting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64212" y="1238321"/>
            <a:ext cx="11554629" cy="254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4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เลือกประเด็นหลักที่จะทำด้วย Scoring Matrix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64212" y="1711797"/>
            <a:ext cx="7602928" cy="5144496"/>
          </a:xfrm>
          <a:custGeom>
            <a:avLst/>
            <a:gdLst/>
            <a:ahLst/>
            <a:cxnLst/>
            <a:rect l="l" t="t" r="r" b="b"/>
            <a:pathLst>
              <a:path w="7602928" h="5144496">
                <a:moveTo>
                  <a:pt x="0" y="0"/>
                </a:moveTo>
                <a:lnTo>
                  <a:pt x="7602928" y="0"/>
                </a:lnTo>
                <a:lnTo>
                  <a:pt x="7602928" y="5144496"/>
                </a:lnTo>
                <a:lnTo>
                  <a:pt x="0" y="51444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37371" y="1966630"/>
            <a:ext cx="163895" cy="218527"/>
          </a:xfrm>
          <a:custGeom>
            <a:avLst/>
            <a:gdLst/>
            <a:ahLst/>
            <a:cxnLst/>
            <a:rect l="l" t="t" r="r" b="b"/>
            <a:pathLst>
              <a:path w="163895" h="218527">
                <a:moveTo>
                  <a:pt x="27316" y="0"/>
                </a:moveTo>
                <a:cubicBezTo>
                  <a:pt x="12249" y="0"/>
                  <a:pt x="0" y="12249"/>
                  <a:pt x="0" y="27316"/>
                </a:cubicBezTo>
                <a:lnTo>
                  <a:pt x="0" y="191211"/>
                </a:lnTo>
                <a:cubicBezTo>
                  <a:pt x="0" y="206278"/>
                  <a:pt x="12249" y="218527"/>
                  <a:pt x="27316" y="218527"/>
                </a:cubicBezTo>
                <a:lnTo>
                  <a:pt x="136580" y="218527"/>
                </a:lnTo>
                <a:cubicBezTo>
                  <a:pt x="151646" y="218527"/>
                  <a:pt x="163895" y="206278"/>
                  <a:pt x="163895" y="191211"/>
                </a:cubicBezTo>
                <a:lnTo>
                  <a:pt x="163895" y="27316"/>
                </a:lnTo>
                <a:cubicBezTo>
                  <a:pt x="163895" y="12249"/>
                  <a:pt x="151646" y="0"/>
                  <a:pt x="136580" y="0"/>
                </a:cubicBezTo>
                <a:lnTo>
                  <a:pt x="27316" y="0"/>
                </a:lnTo>
                <a:close/>
                <a:moveTo>
                  <a:pt x="40974" y="27316"/>
                </a:moveTo>
                <a:lnTo>
                  <a:pt x="122922" y="27316"/>
                </a:lnTo>
                <a:cubicBezTo>
                  <a:pt x="130476" y="27316"/>
                  <a:pt x="136580" y="33419"/>
                  <a:pt x="136580" y="40974"/>
                </a:cubicBezTo>
                <a:lnTo>
                  <a:pt x="136580" y="54632"/>
                </a:lnTo>
                <a:cubicBezTo>
                  <a:pt x="136580" y="62186"/>
                  <a:pt x="130476" y="68290"/>
                  <a:pt x="122922" y="68290"/>
                </a:cubicBezTo>
                <a:lnTo>
                  <a:pt x="40974" y="68290"/>
                </a:lnTo>
                <a:cubicBezTo>
                  <a:pt x="33419" y="68290"/>
                  <a:pt x="27316" y="62186"/>
                  <a:pt x="27316" y="54632"/>
                </a:cubicBezTo>
                <a:lnTo>
                  <a:pt x="27316" y="40974"/>
                </a:lnTo>
                <a:cubicBezTo>
                  <a:pt x="27316" y="33419"/>
                  <a:pt x="33419" y="27316"/>
                  <a:pt x="40974" y="27316"/>
                </a:cubicBezTo>
                <a:close/>
                <a:moveTo>
                  <a:pt x="47803" y="99020"/>
                </a:moveTo>
                <a:cubicBezTo>
                  <a:pt x="47803" y="104674"/>
                  <a:pt x="43213" y="109264"/>
                  <a:pt x="37559" y="109264"/>
                </a:cubicBezTo>
                <a:cubicBezTo>
                  <a:pt x="31906" y="109264"/>
                  <a:pt x="27316" y="104674"/>
                  <a:pt x="27316" y="99020"/>
                </a:cubicBezTo>
                <a:cubicBezTo>
                  <a:pt x="27316" y="93367"/>
                  <a:pt x="31906" y="88777"/>
                  <a:pt x="37559" y="88777"/>
                </a:cubicBezTo>
                <a:cubicBezTo>
                  <a:pt x="43213" y="88777"/>
                  <a:pt x="47803" y="93367"/>
                  <a:pt x="47803" y="99020"/>
                </a:cubicBezTo>
                <a:close/>
                <a:moveTo>
                  <a:pt x="81948" y="109264"/>
                </a:moveTo>
                <a:cubicBezTo>
                  <a:pt x="76294" y="109264"/>
                  <a:pt x="71704" y="104674"/>
                  <a:pt x="71704" y="99020"/>
                </a:cubicBezTo>
                <a:cubicBezTo>
                  <a:pt x="71704" y="93367"/>
                  <a:pt x="76294" y="88777"/>
                  <a:pt x="81948" y="88777"/>
                </a:cubicBezTo>
                <a:cubicBezTo>
                  <a:pt x="87601" y="88777"/>
                  <a:pt x="92191" y="93367"/>
                  <a:pt x="92191" y="99020"/>
                </a:cubicBezTo>
                <a:cubicBezTo>
                  <a:pt x="92191" y="104674"/>
                  <a:pt x="87601" y="109264"/>
                  <a:pt x="81948" y="109264"/>
                </a:cubicBezTo>
                <a:close/>
                <a:moveTo>
                  <a:pt x="136580" y="99020"/>
                </a:moveTo>
                <a:cubicBezTo>
                  <a:pt x="136580" y="104674"/>
                  <a:pt x="131990" y="109264"/>
                  <a:pt x="126336" y="109264"/>
                </a:cubicBezTo>
                <a:cubicBezTo>
                  <a:pt x="120683" y="109264"/>
                  <a:pt x="116093" y="104674"/>
                  <a:pt x="116093" y="99020"/>
                </a:cubicBezTo>
                <a:cubicBezTo>
                  <a:pt x="116093" y="93367"/>
                  <a:pt x="120683" y="88777"/>
                  <a:pt x="126336" y="88777"/>
                </a:cubicBezTo>
                <a:cubicBezTo>
                  <a:pt x="131990" y="88777"/>
                  <a:pt x="136580" y="93367"/>
                  <a:pt x="136580" y="99020"/>
                </a:cubicBezTo>
                <a:close/>
                <a:moveTo>
                  <a:pt x="37559" y="150237"/>
                </a:moveTo>
                <a:cubicBezTo>
                  <a:pt x="31906" y="150237"/>
                  <a:pt x="27316" y="145648"/>
                  <a:pt x="27316" y="139994"/>
                </a:cubicBezTo>
                <a:cubicBezTo>
                  <a:pt x="27316" y="134341"/>
                  <a:pt x="31906" y="129751"/>
                  <a:pt x="37559" y="129751"/>
                </a:cubicBezTo>
                <a:cubicBezTo>
                  <a:pt x="43213" y="129751"/>
                  <a:pt x="47803" y="134341"/>
                  <a:pt x="47803" y="139994"/>
                </a:cubicBezTo>
                <a:cubicBezTo>
                  <a:pt x="47803" y="145648"/>
                  <a:pt x="43213" y="150237"/>
                  <a:pt x="37559" y="150237"/>
                </a:cubicBezTo>
                <a:close/>
                <a:moveTo>
                  <a:pt x="92191" y="139994"/>
                </a:moveTo>
                <a:cubicBezTo>
                  <a:pt x="92191" y="145648"/>
                  <a:pt x="87601" y="150237"/>
                  <a:pt x="81948" y="150237"/>
                </a:cubicBezTo>
                <a:cubicBezTo>
                  <a:pt x="76294" y="150237"/>
                  <a:pt x="71704" y="145648"/>
                  <a:pt x="71704" y="139994"/>
                </a:cubicBezTo>
                <a:cubicBezTo>
                  <a:pt x="71704" y="134341"/>
                  <a:pt x="76294" y="129751"/>
                  <a:pt x="81948" y="129751"/>
                </a:cubicBezTo>
                <a:cubicBezTo>
                  <a:pt x="87601" y="129751"/>
                  <a:pt x="92191" y="134341"/>
                  <a:pt x="92191" y="139994"/>
                </a:cubicBezTo>
                <a:close/>
                <a:moveTo>
                  <a:pt x="126336" y="150237"/>
                </a:moveTo>
                <a:cubicBezTo>
                  <a:pt x="120683" y="150237"/>
                  <a:pt x="116093" y="145648"/>
                  <a:pt x="116093" y="139994"/>
                </a:cubicBezTo>
                <a:cubicBezTo>
                  <a:pt x="116093" y="134341"/>
                  <a:pt x="120683" y="129751"/>
                  <a:pt x="126336" y="129751"/>
                </a:cubicBezTo>
                <a:cubicBezTo>
                  <a:pt x="131990" y="129751"/>
                  <a:pt x="136580" y="134341"/>
                  <a:pt x="136580" y="139994"/>
                </a:cubicBezTo>
                <a:cubicBezTo>
                  <a:pt x="136580" y="145648"/>
                  <a:pt x="131990" y="150237"/>
                  <a:pt x="126336" y="150237"/>
                </a:cubicBezTo>
                <a:close/>
                <a:moveTo>
                  <a:pt x="27316" y="180968"/>
                </a:moveTo>
                <a:cubicBezTo>
                  <a:pt x="27316" y="175291"/>
                  <a:pt x="31883" y="170724"/>
                  <a:pt x="37559" y="170724"/>
                </a:cubicBezTo>
                <a:lnTo>
                  <a:pt x="85362" y="170724"/>
                </a:lnTo>
                <a:cubicBezTo>
                  <a:pt x="91039" y="170724"/>
                  <a:pt x="95606" y="175291"/>
                  <a:pt x="95606" y="180968"/>
                </a:cubicBezTo>
                <a:cubicBezTo>
                  <a:pt x="95606" y="186644"/>
                  <a:pt x="91039" y="191211"/>
                  <a:pt x="85362" y="191211"/>
                </a:cubicBezTo>
                <a:lnTo>
                  <a:pt x="37559" y="191211"/>
                </a:lnTo>
                <a:cubicBezTo>
                  <a:pt x="31883" y="191211"/>
                  <a:pt x="27316" y="186644"/>
                  <a:pt x="27316" y="180968"/>
                </a:cubicBezTo>
                <a:close/>
                <a:moveTo>
                  <a:pt x="126336" y="170724"/>
                </a:moveTo>
                <a:cubicBezTo>
                  <a:pt x="132013" y="170724"/>
                  <a:pt x="136580" y="175291"/>
                  <a:pt x="136580" y="180968"/>
                </a:cubicBezTo>
                <a:cubicBezTo>
                  <a:pt x="136580" y="186644"/>
                  <a:pt x="132013" y="191211"/>
                  <a:pt x="126336" y="191211"/>
                </a:cubicBezTo>
                <a:cubicBezTo>
                  <a:pt x="120659" y="191211"/>
                  <a:pt x="116093" y="186644"/>
                  <a:pt x="116093" y="180968"/>
                </a:cubicBezTo>
                <a:cubicBezTo>
                  <a:pt x="116093" y="175291"/>
                  <a:pt x="120659" y="170724"/>
                  <a:pt x="126336" y="170724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55898" y="1930324"/>
            <a:ext cx="7001978" cy="2913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1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Scoring Matrix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2739" y="2403684"/>
            <a:ext cx="7165873" cy="801267"/>
          </a:xfrm>
          <a:custGeom>
            <a:avLst/>
            <a:gdLst/>
            <a:ahLst/>
            <a:cxnLst/>
            <a:rect l="l" t="t" r="r" b="b"/>
            <a:pathLst>
              <a:path w="7165873" h="801267">
                <a:moveTo>
                  <a:pt x="0" y="0"/>
                </a:moveTo>
                <a:lnTo>
                  <a:pt x="7165873" y="0"/>
                </a:lnTo>
                <a:lnTo>
                  <a:pt x="7165873" y="801267"/>
                </a:lnTo>
                <a:lnTo>
                  <a:pt x="0" y="801267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28424" y="2676843"/>
            <a:ext cx="2303642" cy="254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1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Issue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014311" y="2549369"/>
            <a:ext cx="1138163" cy="5098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91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Severity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004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(1-5)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177741" y="2549369"/>
            <a:ext cx="1138163" cy="5098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91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Impact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004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(1-5)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341171" y="2549369"/>
            <a:ext cx="1138163" cy="5098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91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Feasibility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004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(1-5)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504600" y="2676843"/>
            <a:ext cx="1138163" cy="254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91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Total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90024" y="3321499"/>
            <a:ext cx="7144020" cy="560887"/>
          </a:xfrm>
          <a:custGeom>
            <a:avLst/>
            <a:gdLst/>
            <a:ahLst/>
            <a:cxnLst/>
            <a:rect l="l" t="t" r="r" b="b"/>
            <a:pathLst>
              <a:path w="7144020" h="560887">
                <a:moveTo>
                  <a:pt x="0" y="0"/>
                </a:moveTo>
                <a:lnTo>
                  <a:pt x="7144020" y="0"/>
                </a:lnTo>
                <a:lnTo>
                  <a:pt x="7144020" y="560887"/>
                </a:lnTo>
                <a:lnTo>
                  <a:pt x="0" y="5608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E3A5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42993" y="3492684"/>
            <a:ext cx="2276326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Lack of ANC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428260" y="3445334"/>
            <a:ext cx="312995" cy="305938"/>
          </a:xfrm>
          <a:custGeom>
            <a:avLst/>
            <a:gdLst/>
            <a:ahLst/>
            <a:cxnLst/>
            <a:rect l="l" t="t" r="r" b="b"/>
            <a:pathLst>
              <a:path w="312995" h="305938">
                <a:moveTo>
                  <a:pt x="0" y="0"/>
                </a:moveTo>
                <a:lnTo>
                  <a:pt x="312995" y="0"/>
                </a:lnTo>
                <a:lnTo>
                  <a:pt x="312995" y="305938"/>
                </a:lnTo>
                <a:lnTo>
                  <a:pt x="0" y="305938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3387286" y="3445334"/>
            <a:ext cx="394942" cy="305938"/>
          </a:xfrm>
          <a:prstGeom prst="rect">
            <a:avLst/>
          </a:prstGeom>
          <a:noFill/>
          <a:ln/>
        </p:spPr>
        <p:txBody>
          <a:bodyPr wrap="square" lIns="109264" tIns="36421" rIns="109264" bIns="36421" rtlCol="0" anchor="ctr"/>
          <a:lstStyle/>
          <a:p>
            <a:pPr algn="ctr">
              <a:lnSpc>
                <a:spcPct val="130000"/>
              </a:lnSpc>
            </a:pPr>
            <a:r>
              <a:rPr lang="en-US" sz="129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586910" y="3445334"/>
            <a:ext cx="312995" cy="305938"/>
          </a:xfrm>
          <a:custGeom>
            <a:avLst/>
            <a:gdLst/>
            <a:ahLst/>
            <a:cxnLst/>
            <a:rect l="l" t="t" r="r" b="b"/>
            <a:pathLst>
              <a:path w="312995" h="305938">
                <a:moveTo>
                  <a:pt x="0" y="0"/>
                </a:moveTo>
                <a:lnTo>
                  <a:pt x="312995" y="0"/>
                </a:lnTo>
                <a:lnTo>
                  <a:pt x="312995" y="305938"/>
                </a:lnTo>
                <a:lnTo>
                  <a:pt x="0" y="305938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4545936" y="3445334"/>
            <a:ext cx="394942" cy="305938"/>
          </a:xfrm>
          <a:prstGeom prst="rect">
            <a:avLst/>
          </a:prstGeom>
          <a:noFill/>
          <a:ln/>
        </p:spPr>
        <p:txBody>
          <a:bodyPr wrap="square" lIns="109264" tIns="36421" rIns="109264" bIns="36421" rtlCol="0" anchor="ctr"/>
          <a:lstStyle/>
          <a:p>
            <a:pPr algn="ctr">
              <a:lnSpc>
                <a:spcPct val="130000"/>
              </a:lnSpc>
            </a:pPr>
            <a:r>
              <a:rPr lang="en-US" sz="129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744422" y="3445334"/>
            <a:ext cx="315157" cy="305938"/>
          </a:xfrm>
          <a:custGeom>
            <a:avLst/>
            <a:gdLst/>
            <a:ahLst/>
            <a:cxnLst/>
            <a:rect l="l" t="t" r="r" b="b"/>
            <a:pathLst>
              <a:path w="315157" h="305938">
                <a:moveTo>
                  <a:pt x="0" y="0"/>
                </a:moveTo>
                <a:lnTo>
                  <a:pt x="315157" y="0"/>
                </a:lnTo>
                <a:lnTo>
                  <a:pt x="315157" y="305938"/>
                </a:lnTo>
                <a:lnTo>
                  <a:pt x="0" y="30593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5703448" y="3445334"/>
            <a:ext cx="397105" cy="305938"/>
          </a:xfrm>
          <a:prstGeom prst="rect">
            <a:avLst/>
          </a:prstGeom>
          <a:noFill/>
          <a:ln/>
        </p:spPr>
        <p:txBody>
          <a:bodyPr wrap="square" lIns="109264" tIns="36421" rIns="109264" bIns="36421" rtlCol="0" anchor="ctr"/>
          <a:lstStyle/>
          <a:p>
            <a:pPr algn="ctr">
              <a:lnSpc>
                <a:spcPct val="130000"/>
              </a:lnSpc>
            </a:pPr>
            <a:r>
              <a:rPr lang="en-US" sz="129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824766" y="3394348"/>
            <a:ext cx="471541" cy="407918"/>
          </a:xfrm>
          <a:custGeom>
            <a:avLst/>
            <a:gdLst/>
            <a:ahLst/>
            <a:cxnLst/>
            <a:rect l="l" t="t" r="r" b="b"/>
            <a:pathLst>
              <a:path w="471541" h="407918">
                <a:moveTo>
                  <a:pt x="0" y="0"/>
                </a:moveTo>
                <a:lnTo>
                  <a:pt x="471541" y="0"/>
                </a:lnTo>
                <a:lnTo>
                  <a:pt x="471541" y="407918"/>
                </a:lnTo>
                <a:lnTo>
                  <a:pt x="0" y="40791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779239" y="3394348"/>
            <a:ext cx="562594" cy="407918"/>
          </a:xfrm>
          <a:prstGeom prst="rect">
            <a:avLst/>
          </a:prstGeom>
          <a:noFill/>
          <a:ln/>
        </p:spPr>
        <p:txBody>
          <a:bodyPr wrap="square" lIns="145685" tIns="72842" rIns="145685" bIns="72842" rtlCol="0" anchor="ctr"/>
          <a:lstStyle/>
          <a:p>
            <a:pPr algn="ctr">
              <a:lnSpc>
                <a:spcPct val="120000"/>
              </a:lnSpc>
            </a:pPr>
            <a:r>
              <a:rPr lang="en-US" sz="1434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14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90024" y="4006219"/>
            <a:ext cx="7144020" cy="560887"/>
          </a:xfrm>
          <a:custGeom>
            <a:avLst/>
            <a:gdLst/>
            <a:ahLst/>
            <a:cxnLst/>
            <a:rect l="l" t="t" r="r" b="b"/>
            <a:pathLst>
              <a:path w="7144020" h="560887">
                <a:moveTo>
                  <a:pt x="0" y="0"/>
                </a:moveTo>
                <a:lnTo>
                  <a:pt x="7144020" y="0"/>
                </a:lnTo>
                <a:lnTo>
                  <a:pt x="7144020" y="560887"/>
                </a:lnTo>
                <a:lnTo>
                  <a:pt x="0" y="5608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C75B4A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42993" y="4177404"/>
            <a:ext cx="2276326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Transport Issue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427236" y="4130055"/>
            <a:ext cx="315157" cy="305938"/>
          </a:xfrm>
          <a:custGeom>
            <a:avLst/>
            <a:gdLst/>
            <a:ahLst/>
            <a:cxnLst/>
            <a:rect l="l" t="t" r="r" b="b"/>
            <a:pathLst>
              <a:path w="315157" h="305938">
                <a:moveTo>
                  <a:pt x="0" y="0"/>
                </a:moveTo>
                <a:lnTo>
                  <a:pt x="315157" y="0"/>
                </a:lnTo>
                <a:lnTo>
                  <a:pt x="315157" y="305938"/>
                </a:lnTo>
                <a:lnTo>
                  <a:pt x="0" y="30593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3386262" y="4130055"/>
            <a:ext cx="397105" cy="305938"/>
          </a:xfrm>
          <a:prstGeom prst="rect">
            <a:avLst/>
          </a:prstGeom>
          <a:noFill/>
          <a:ln/>
        </p:spPr>
        <p:txBody>
          <a:bodyPr wrap="square" lIns="109264" tIns="36421" rIns="109264" bIns="36421" rtlCol="0" anchor="ctr"/>
          <a:lstStyle/>
          <a:p>
            <a:pPr algn="ctr">
              <a:lnSpc>
                <a:spcPct val="130000"/>
              </a:lnSpc>
            </a:pPr>
            <a:r>
              <a:rPr lang="en-US" sz="129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585772" y="4130055"/>
            <a:ext cx="315271" cy="305938"/>
          </a:xfrm>
          <a:custGeom>
            <a:avLst/>
            <a:gdLst/>
            <a:ahLst/>
            <a:cxnLst/>
            <a:rect l="l" t="t" r="r" b="b"/>
            <a:pathLst>
              <a:path w="315271" h="305938">
                <a:moveTo>
                  <a:pt x="0" y="0"/>
                </a:moveTo>
                <a:lnTo>
                  <a:pt x="315271" y="0"/>
                </a:lnTo>
                <a:lnTo>
                  <a:pt x="315271" y="305938"/>
                </a:lnTo>
                <a:lnTo>
                  <a:pt x="0" y="30593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4544798" y="4130055"/>
            <a:ext cx="397219" cy="305938"/>
          </a:xfrm>
          <a:prstGeom prst="rect">
            <a:avLst/>
          </a:prstGeom>
          <a:noFill/>
          <a:ln/>
        </p:spPr>
        <p:txBody>
          <a:bodyPr wrap="square" lIns="109264" tIns="36421" rIns="109264" bIns="36421" rtlCol="0" anchor="ctr"/>
          <a:lstStyle/>
          <a:p>
            <a:pPr algn="ctr">
              <a:lnSpc>
                <a:spcPct val="130000"/>
              </a:lnSpc>
            </a:pPr>
            <a:r>
              <a:rPr lang="en-US" sz="129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745446" y="4130055"/>
            <a:ext cx="312995" cy="305938"/>
          </a:xfrm>
          <a:custGeom>
            <a:avLst/>
            <a:gdLst/>
            <a:ahLst/>
            <a:cxnLst/>
            <a:rect l="l" t="t" r="r" b="b"/>
            <a:pathLst>
              <a:path w="312995" h="305938">
                <a:moveTo>
                  <a:pt x="0" y="0"/>
                </a:moveTo>
                <a:lnTo>
                  <a:pt x="312995" y="0"/>
                </a:lnTo>
                <a:lnTo>
                  <a:pt x="312995" y="305938"/>
                </a:lnTo>
                <a:lnTo>
                  <a:pt x="0" y="305938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5704472" y="4130055"/>
            <a:ext cx="394942" cy="305938"/>
          </a:xfrm>
          <a:prstGeom prst="rect">
            <a:avLst/>
          </a:prstGeom>
          <a:noFill/>
          <a:ln/>
        </p:spPr>
        <p:txBody>
          <a:bodyPr wrap="square" lIns="109264" tIns="36421" rIns="109264" bIns="36421" rtlCol="0" anchor="ctr"/>
          <a:lstStyle/>
          <a:p>
            <a:pPr algn="ctr">
              <a:lnSpc>
                <a:spcPct val="130000"/>
              </a:lnSpc>
            </a:pPr>
            <a:r>
              <a:rPr lang="en-US" sz="129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825562" y="4079060"/>
            <a:ext cx="470061" cy="407918"/>
          </a:xfrm>
          <a:custGeom>
            <a:avLst/>
            <a:gdLst/>
            <a:ahLst/>
            <a:cxnLst/>
            <a:rect l="l" t="t" r="r" b="b"/>
            <a:pathLst>
              <a:path w="470061" h="407918">
                <a:moveTo>
                  <a:pt x="0" y="0"/>
                </a:moveTo>
                <a:lnTo>
                  <a:pt x="470061" y="0"/>
                </a:lnTo>
                <a:lnTo>
                  <a:pt x="470061" y="407918"/>
                </a:lnTo>
                <a:lnTo>
                  <a:pt x="0" y="40791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780036" y="4079060"/>
            <a:ext cx="561114" cy="407918"/>
          </a:xfrm>
          <a:prstGeom prst="rect">
            <a:avLst/>
          </a:prstGeom>
          <a:noFill/>
          <a:ln/>
        </p:spPr>
        <p:txBody>
          <a:bodyPr wrap="square" lIns="145685" tIns="72842" rIns="145685" bIns="72842" rtlCol="0" anchor="ctr"/>
          <a:lstStyle/>
          <a:p>
            <a:pPr algn="ctr">
              <a:lnSpc>
                <a:spcPct val="120000"/>
              </a:lnSpc>
            </a:pPr>
            <a:r>
              <a:rPr lang="en-US" sz="1434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12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90024" y="4690940"/>
            <a:ext cx="7144020" cy="560887"/>
          </a:xfrm>
          <a:custGeom>
            <a:avLst/>
            <a:gdLst/>
            <a:ahLst/>
            <a:cxnLst/>
            <a:rect l="l" t="t" r="r" b="b"/>
            <a:pathLst>
              <a:path w="7144020" h="560887">
                <a:moveTo>
                  <a:pt x="0" y="0"/>
                </a:moveTo>
                <a:lnTo>
                  <a:pt x="7144020" y="0"/>
                </a:lnTo>
                <a:lnTo>
                  <a:pt x="7144020" y="560887"/>
                </a:lnTo>
                <a:lnTo>
                  <a:pt x="0" y="5608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E3A5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742993" y="4862116"/>
            <a:ext cx="2276326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Knowledge Gap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427122" y="4814775"/>
            <a:ext cx="315271" cy="305938"/>
          </a:xfrm>
          <a:custGeom>
            <a:avLst/>
            <a:gdLst/>
            <a:ahLst/>
            <a:cxnLst/>
            <a:rect l="l" t="t" r="r" b="b"/>
            <a:pathLst>
              <a:path w="315271" h="305938">
                <a:moveTo>
                  <a:pt x="0" y="0"/>
                </a:moveTo>
                <a:lnTo>
                  <a:pt x="315271" y="0"/>
                </a:lnTo>
                <a:lnTo>
                  <a:pt x="315271" y="305938"/>
                </a:lnTo>
                <a:lnTo>
                  <a:pt x="0" y="30593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3386148" y="4814775"/>
            <a:ext cx="397219" cy="305938"/>
          </a:xfrm>
          <a:prstGeom prst="rect">
            <a:avLst/>
          </a:prstGeom>
          <a:noFill/>
          <a:ln/>
        </p:spPr>
        <p:txBody>
          <a:bodyPr wrap="square" lIns="109264" tIns="36421" rIns="109264" bIns="36421" rtlCol="0" anchor="ctr"/>
          <a:lstStyle/>
          <a:p>
            <a:pPr algn="ctr">
              <a:lnSpc>
                <a:spcPct val="130000"/>
              </a:lnSpc>
            </a:pPr>
            <a:r>
              <a:rPr lang="en-US" sz="129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585772" y="4814775"/>
            <a:ext cx="315271" cy="305938"/>
          </a:xfrm>
          <a:custGeom>
            <a:avLst/>
            <a:gdLst/>
            <a:ahLst/>
            <a:cxnLst/>
            <a:rect l="l" t="t" r="r" b="b"/>
            <a:pathLst>
              <a:path w="315271" h="305938">
                <a:moveTo>
                  <a:pt x="0" y="0"/>
                </a:moveTo>
                <a:lnTo>
                  <a:pt x="315271" y="0"/>
                </a:lnTo>
                <a:lnTo>
                  <a:pt x="315271" y="305938"/>
                </a:lnTo>
                <a:lnTo>
                  <a:pt x="0" y="30593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4544798" y="4814775"/>
            <a:ext cx="397219" cy="305938"/>
          </a:xfrm>
          <a:prstGeom prst="rect">
            <a:avLst/>
          </a:prstGeom>
          <a:noFill/>
          <a:ln/>
        </p:spPr>
        <p:txBody>
          <a:bodyPr wrap="square" lIns="109264" tIns="36421" rIns="109264" bIns="36421" rtlCol="0" anchor="ctr"/>
          <a:lstStyle/>
          <a:p>
            <a:pPr algn="ctr">
              <a:lnSpc>
                <a:spcPct val="130000"/>
              </a:lnSpc>
            </a:pPr>
            <a:r>
              <a:rPr lang="en-US" sz="129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744422" y="4814775"/>
            <a:ext cx="315157" cy="305938"/>
          </a:xfrm>
          <a:custGeom>
            <a:avLst/>
            <a:gdLst/>
            <a:ahLst/>
            <a:cxnLst/>
            <a:rect l="l" t="t" r="r" b="b"/>
            <a:pathLst>
              <a:path w="315157" h="305938">
                <a:moveTo>
                  <a:pt x="0" y="0"/>
                </a:moveTo>
                <a:lnTo>
                  <a:pt x="315157" y="0"/>
                </a:lnTo>
                <a:lnTo>
                  <a:pt x="315157" y="305938"/>
                </a:lnTo>
                <a:lnTo>
                  <a:pt x="0" y="30593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5703448" y="4814775"/>
            <a:ext cx="397105" cy="305938"/>
          </a:xfrm>
          <a:prstGeom prst="rect">
            <a:avLst/>
          </a:prstGeom>
          <a:noFill/>
          <a:ln/>
        </p:spPr>
        <p:txBody>
          <a:bodyPr wrap="square" lIns="109264" tIns="36421" rIns="109264" bIns="36421" rtlCol="0" anchor="ctr"/>
          <a:lstStyle/>
          <a:p>
            <a:pPr algn="ctr">
              <a:lnSpc>
                <a:spcPct val="130000"/>
              </a:lnSpc>
            </a:pPr>
            <a:r>
              <a:rPr lang="en-US" sz="129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820327" y="4763780"/>
            <a:ext cx="480419" cy="407918"/>
          </a:xfrm>
          <a:custGeom>
            <a:avLst/>
            <a:gdLst/>
            <a:ahLst/>
            <a:cxnLst/>
            <a:rect l="l" t="t" r="r" b="b"/>
            <a:pathLst>
              <a:path w="480419" h="407918">
                <a:moveTo>
                  <a:pt x="0" y="0"/>
                </a:moveTo>
                <a:lnTo>
                  <a:pt x="480419" y="0"/>
                </a:lnTo>
                <a:lnTo>
                  <a:pt x="480419" y="407918"/>
                </a:lnTo>
                <a:lnTo>
                  <a:pt x="0" y="40791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6774800" y="4763780"/>
            <a:ext cx="571472" cy="407918"/>
          </a:xfrm>
          <a:prstGeom prst="rect">
            <a:avLst/>
          </a:prstGeom>
          <a:noFill/>
          <a:ln/>
        </p:spPr>
        <p:txBody>
          <a:bodyPr wrap="square" lIns="145685" tIns="72842" rIns="145685" bIns="72842" rtlCol="0" anchor="ctr"/>
          <a:lstStyle/>
          <a:p>
            <a:pPr algn="ctr">
              <a:lnSpc>
                <a:spcPct val="120000"/>
              </a:lnSpc>
            </a:pPr>
            <a:r>
              <a:rPr lang="en-US" sz="1434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90024" y="5375660"/>
            <a:ext cx="7144020" cy="560887"/>
          </a:xfrm>
          <a:custGeom>
            <a:avLst/>
            <a:gdLst/>
            <a:ahLst/>
            <a:cxnLst/>
            <a:rect l="l" t="t" r="r" b="b"/>
            <a:pathLst>
              <a:path w="7144020" h="560887">
                <a:moveTo>
                  <a:pt x="0" y="0"/>
                </a:moveTo>
                <a:lnTo>
                  <a:pt x="7144020" y="0"/>
                </a:lnTo>
                <a:lnTo>
                  <a:pt x="7144020" y="560887"/>
                </a:lnTo>
                <a:lnTo>
                  <a:pt x="0" y="5608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C75B4A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742993" y="5546836"/>
            <a:ext cx="2276326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Cost Barrier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428260" y="5499487"/>
            <a:ext cx="312995" cy="305938"/>
          </a:xfrm>
          <a:custGeom>
            <a:avLst/>
            <a:gdLst/>
            <a:ahLst/>
            <a:cxnLst/>
            <a:rect l="l" t="t" r="r" b="b"/>
            <a:pathLst>
              <a:path w="312995" h="305938">
                <a:moveTo>
                  <a:pt x="0" y="0"/>
                </a:moveTo>
                <a:lnTo>
                  <a:pt x="312995" y="0"/>
                </a:lnTo>
                <a:lnTo>
                  <a:pt x="312995" y="305938"/>
                </a:lnTo>
                <a:lnTo>
                  <a:pt x="0" y="305938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3387286" y="5499487"/>
            <a:ext cx="394942" cy="305938"/>
          </a:xfrm>
          <a:prstGeom prst="rect">
            <a:avLst/>
          </a:prstGeom>
          <a:noFill/>
          <a:ln/>
        </p:spPr>
        <p:txBody>
          <a:bodyPr wrap="square" lIns="109264" tIns="36421" rIns="109264" bIns="36421" rtlCol="0" anchor="ctr"/>
          <a:lstStyle/>
          <a:p>
            <a:pPr algn="ctr">
              <a:lnSpc>
                <a:spcPct val="130000"/>
              </a:lnSpc>
            </a:pPr>
            <a:r>
              <a:rPr lang="en-US" sz="129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4585772" y="5499487"/>
            <a:ext cx="315157" cy="305938"/>
          </a:xfrm>
          <a:custGeom>
            <a:avLst/>
            <a:gdLst/>
            <a:ahLst/>
            <a:cxnLst/>
            <a:rect l="l" t="t" r="r" b="b"/>
            <a:pathLst>
              <a:path w="315157" h="305938">
                <a:moveTo>
                  <a:pt x="0" y="0"/>
                </a:moveTo>
                <a:lnTo>
                  <a:pt x="315157" y="0"/>
                </a:lnTo>
                <a:lnTo>
                  <a:pt x="315157" y="305938"/>
                </a:lnTo>
                <a:lnTo>
                  <a:pt x="0" y="30593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4544798" y="5499487"/>
            <a:ext cx="397105" cy="305938"/>
          </a:xfrm>
          <a:prstGeom prst="rect">
            <a:avLst/>
          </a:prstGeom>
          <a:noFill/>
          <a:ln/>
        </p:spPr>
        <p:txBody>
          <a:bodyPr wrap="square" lIns="109264" tIns="36421" rIns="109264" bIns="36421" rtlCol="0" anchor="ctr"/>
          <a:lstStyle/>
          <a:p>
            <a:pPr algn="ctr">
              <a:lnSpc>
                <a:spcPct val="130000"/>
              </a:lnSpc>
            </a:pPr>
            <a:r>
              <a:rPr lang="en-US" sz="129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5744308" y="5499487"/>
            <a:ext cx="315271" cy="305938"/>
          </a:xfrm>
          <a:custGeom>
            <a:avLst/>
            <a:gdLst/>
            <a:ahLst/>
            <a:cxnLst/>
            <a:rect l="l" t="t" r="r" b="b"/>
            <a:pathLst>
              <a:path w="315271" h="305938">
                <a:moveTo>
                  <a:pt x="0" y="0"/>
                </a:moveTo>
                <a:lnTo>
                  <a:pt x="315271" y="0"/>
                </a:lnTo>
                <a:lnTo>
                  <a:pt x="315271" y="305938"/>
                </a:lnTo>
                <a:lnTo>
                  <a:pt x="0" y="30593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5703334" y="5499487"/>
            <a:ext cx="397219" cy="305938"/>
          </a:xfrm>
          <a:prstGeom prst="rect">
            <a:avLst/>
          </a:prstGeom>
          <a:noFill/>
          <a:ln/>
        </p:spPr>
        <p:txBody>
          <a:bodyPr wrap="square" lIns="109264" tIns="36421" rIns="109264" bIns="36421" rtlCol="0" anchor="ctr"/>
          <a:lstStyle/>
          <a:p>
            <a:pPr algn="ctr">
              <a:lnSpc>
                <a:spcPct val="130000"/>
              </a:lnSpc>
            </a:pPr>
            <a:r>
              <a:rPr lang="en-US" sz="129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825562" y="5448501"/>
            <a:ext cx="470061" cy="407918"/>
          </a:xfrm>
          <a:custGeom>
            <a:avLst/>
            <a:gdLst/>
            <a:ahLst/>
            <a:cxnLst/>
            <a:rect l="l" t="t" r="r" b="b"/>
            <a:pathLst>
              <a:path w="470061" h="407918">
                <a:moveTo>
                  <a:pt x="0" y="0"/>
                </a:moveTo>
                <a:lnTo>
                  <a:pt x="470061" y="0"/>
                </a:lnTo>
                <a:lnTo>
                  <a:pt x="470061" y="407918"/>
                </a:lnTo>
                <a:lnTo>
                  <a:pt x="0" y="40791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6780036" y="5448501"/>
            <a:ext cx="561114" cy="407918"/>
          </a:xfrm>
          <a:prstGeom prst="rect">
            <a:avLst/>
          </a:prstGeom>
          <a:noFill/>
          <a:ln/>
        </p:spPr>
        <p:txBody>
          <a:bodyPr wrap="square" lIns="145685" tIns="72842" rIns="145685" bIns="72842" rtlCol="0" anchor="ctr"/>
          <a:lstStyle/>
          <a:p>
            <a:pPr algn="ctr">
              <a:lnSpc>
                <a:spcPct val="120000"/>
              </a:lnSpc>
            </a:pPr>
            <a:r>
              <a:rPr lang="en-US" sz="1434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12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582739" y="6089518"/>
            <a:ext cx="7165873" cy="546318"/>
          </a:xfrm>
          <a:custGeom>
            <a:avLst/>
            <a:gdLst/>
            <a:ahLst/>
            <a:cxnLst/>
            <a:rect l="l" t="t" r="r" b="b"/>
            <a:pathLst>
              <a:path w="7165873" h="546318">
                <a:moveTo>
                  <a:pt x="0" y="0"/>
                </a:moveTo>
                <a:lnTo>
                  <a:pt x="7165873" y="0"/>
                </a:lnTo>
                <a:lnTo>
                  <a:pt x="7165873" y="546318"/>
                </a:lnTo>
                <a:lnTo>
                  <a:pt x="0" y="546318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Shape 54"/>
          <p:cNvSpPr/>
          <p:nvPr/>
        </p:nvSpPr>
        <p:spPr>
          <a:xfrm>
            <a:off x="755740" y="6253413"/>
            <a:ext cx="218527" cy="218527"/>
          </a:xfrm>
          <a:custGeom>
            <a:avLst/>
            <a:gdLst/>
            <a:ahLst/>
            <a:cxnLst/>
            <a:rect l="l" t="t" r="r" b="b"/>
            <a:pathLst>
              <a:path w="218527" h="218527">
                <a:moveTo>
                  <a:pt x="61589" y="0"/>
                </a:moveTo>
                <a:lnTo>
                  <a:pt x="157195" y="0"/>
                </a:lnTo>
                <a:cubicBezTo>
                  <a:pt x="168505" y="0"/>
                  <a:pt x="177724" y="9304"/>
                  <a:pt x="177297" y="20572"/>
                </a:cubicBezTo>
                <a:cubicBezTo>
                  <a:pt x="177212" y="22834"/>
                  <a:pt x="177127" y="25096"/>
                  <a:pt x="176999" y="27316"/>
                </a:cubicBezTo>
                <a:lnTo>
                  <a:pt x="198168" y="27316"/>
                </a:lnTo>
                <a:cubicBezTo>
                  <a:pt x="209308" y="27316"/>
                  <a:pt x="219125" y="36535"/>
                  <a:pt x="218271" y="48571"/>
                </a:cubicBezTo>
                <a:cubicBezTo>
                  <a:pt x="215070" y="92831"/>
                  <a:pt x="192449" y="117160"/>
                  <a:pt x="167907" y="129879"/>
                </a:cubicBezTo>
                <a:cubicBezTo>
                  <a:pt x="161164" y="133378"/>
                  <a:pt x="154292" y="135982"/>
                  <a:pt x="147762" y="137903"/>
                </a:cubicBezTo>
                <a:cubicBezTo>
                  <a:pt x="139140" y="150109"/>
                  <a:pt x="130177" y="156554"/>
                  <a:pt x="123050" y="160011"/>
                </a:cubicBezTo>
                <a:lnTo>
                  <a:pt x="123050" y="191211"/>
                </a:lnTo>
                <a:lnTo>
                  <a:pt x="150366" y="191211"/>
                </a:lnTo>
                <a:cubicBezTo>
                  <a:pt x="157920" y="191211"/>
                  <a:pt x="164023" y="197315"/>
                  <a:pt x="164023" y="204869"/>
                </a:cubicBezTo>
                <a:cubicBezTo>
                  <a:pt x="164023" y="212424"/>
                  <a:pt x="157920" y="218527"/>
                  <a:pt x="150366" y="218527"/>
                </a:cubicBezTo>
                <a:lnTo>
                  <a:pt x="68418" y="218527"/>
                </a:lnTo>
                <a:cubicBezTo>
                  <a:pt x="60863" y="218527"/>
                  <a:pt x="54760" y="212424"/>
                  <a:pt x="54760" y="204869"/>
                </a:cubicBezTo>
                <a:cubicBezTo>
                  <a:pt x="54760" y="197315"/>
                  <a:pt x="60863" y="191211"/>
                  <a:pt x="68418" y="191211"/>
                </a:cubicBezTo>
                <a:lnTo>
                  <a:pt x="95734" y="191211"/>
                </a:lnTo>
                <a:lnTo>
                  <a:pt x="95734" y="160011"/>
                </a:lnTo>
                <a:cubicBezTo>
                  <a:pt x="88905" y="156725"/>
                  <a:pt x="80411" y="150622"/>
                  <a:pt x="72131" y="139396"/>
                </a:cubicBezTo>
                <a:cubicBezTo>
                  <a:pt x="64278" y="137348"/>
                  <a:pt x="55742" y="134232"/>
                  <a:pt x="47419" y="129537"/>
                </a:cubicBezTo>
                <a:cubicBezTo>
                  <a:pt x="24328" y="116605"/>
                  <a:pt x="3500" y="92234"/>
                  <a:pt x="512" y="48486"/>
                </a:cubicBezTo>
                <a:cubicBezTo>
                  <a:pt x="-299" y="36492"/>
                  <a:pt x="9475" y="27273"/>
                  <a:pt x="20615" y="27273"/>
                </a:cubicBezTo>
                <a:lnTo>
                  <a:pt x="41785" y="27273"/>
                </a:lnTo>
                <a:cubicBezTo>
                  <a:pt x="41657" y="25054"/>
                  <a:pt x="41571" y="22834"/>
                  <a:pt x="41486" y="20530"/>
                </a:cubicBezTo>
                <a:cubicBezTo>
                  <a:pt x="41059" y="9219"/>
                  <a:pt x="50278" y="-43"/>
                  <a:pt x="61589" y="-43"/>
                </a:cubicBezTo>
                <a:close/>
                <a:moveTo>
                  <a:pt x="43321" y="47803"/>
                </a:moveTo>
                <a:lnTo>
                  <a:pt x="20956" y="47803"/>
                </a:lnTo>
                <a:cubicBezTo>
                  <a:pt x="23603" y="83954"/>
                  <a:pt x="40206" y="102051"/>
                  <a:pt x="57321" y="111654"/>
                </a:cubicBezTo>
                <a:cubicBezTo>
                  <a:pt x="51175" y="95734"/>
                  <a:pt x="46096" y="74948"/>
                  <a:pt x="43321" y="47803"/>
                </a:cubicBezTo>
                <a:close/>
                <a:moveTo>
                  <a:pt x="162188" y="109605"/>
                </a:moveTo>
                <a:cubicBezTo>
                  <a:pt x="179474" y="99447"/>
                  <a:pt x="195095" y="81393"/>
                  <a:pt x="197742" y="47803"/>
                </a:cubicBezTo>
                <a:lnTo>
                  <a:pt x="175419" y="47803"/>
                </a:lnTo>
                <a:cubicBezTo>
                  <a:pt x="172773" y="73796"/>
                  <a:pt x="167993" y="93984"/>
                  <a:pt x="162188" y="109605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1110847" y="6235203"/>
            <a:ext cx="2804433" cy="254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1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Priority Issue: Lack of ANC (Score: 14)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182594" y="1711797"/>
            <a:ext cx="3642121" cy="3241488"/>
          </a:xfrm>
          <a:custGeom>
            <a:avLst/>
            <a:gdLst/>
            <a:ahLst/>
            <a:cxnLst/>
            <a:rect l="l" t="t" r="r" b="b"/>
            <a:pathLst>
              <a:path w="3642121" h="3241488">
                <a:moveTo>
                  <a:pt x="0" y="0"/>
                </a:moveTo>
                <a:lnTo>
                  <a:pt x="3642121" y="0"/>
                </a:lnTo>
                <a:lnTo>
                  <a:pt x="3642121" y="3241488"/>
                </a:lnTo>
                <a:lnTo>
                  <a:pt x="0" y="324148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Shape 57"/>
          <p:cNvSpPr/>
          <p:nvPr/>
        </p:nvSpPr>
        <p:spPr>
          <a:xfrm>
            <a:off x="8412503" y="1966745"/>
            <a:ext cx="204869" cy="182106"/>
          </a:xfrm>
          <a:custGeom>
            <a:avLst/>
            <a:gdLst/>
            <a:ahLst/>
            <a:cxnLst/>
            <a:rect l="l" t="t" r="r" b="b"/>
            <a:pathLst>
              <a:path w="204869" h="182106">
                <a:moveTo>
                  <a:pt x="110082" y="-6722"/>
                </a:moveTo>
                <a:cubicBezTo>
                  <a:pt x="108623" y="-9568"/>
                  <a:pt x="105671" y="-11382"/>
                  <a:pt x="102470" y="-11382"/>
                </a:cubicBezTo>
                <a:cubicBezTo>
                  <a:pt x="99269" y="-11382"/>
                  <a:pt x="96317" y="-9568"/>
                  <a:pt x="94859" y="-6722"/>
                </a:cubicBezTo>
                <a:lnTo>
                  <a:pt x="68681" y="44566"/>
                </a:lnTo>
                <a:lnTo>
                  <a:pt x="11808" y="53600"/>
                </a:lnTo>
                <a:cubicBezTo>
                  <a:pt x="8643" y="54098"/>
                  <a:pt x="6011" y="56339"/>
                  <a:pt x="5015" y="59398"/>
                </a:cubicBezTo>
                <a:cubicBezTo>
                  <a:pt x="4019" y="62457"/>
                  <a:pt x="4837" y="65800"/>
                  <a:pt x="7078" y="68076"/>
                </a:cubicBezTo>
                <a:lnTo>
                  <a:pt x="47767" y="108801"/>
                </a:lnTo>
                <a:lnTo>
                  <a:pt x="38804" y="165674"/>
                </a:lnTo>
                <a:cubicBezTo>
                  <a:pt x="38306" y="168839"/>
                  <a:pt x="39622" y="172040"/>
                  <a:pt x="42219" y="173926"/>
                </a:cubicBezTo>
                <a:cubicBezTo>
                  <a:pt x="44815" y="175811"/>
                  <a:pt x="48230" y="176095"/>
                  <a:pt x="51111" y="174637"/>
                </a:cubicBezTo>
                <a:lnTo>
                  <a:pt x="102470" y="148530"/>
                </a:lnTo>
                <a:lnTo>
                  <a:pt x="153794" y="174637"/>
                </a:lnTo>
                <a:cubicBezTo>
                  <a:pt x="156640" y="176095"/>
                  <a:pt x="160090" y="175811"/>
                  <a:pt x="162686" y="173926"/>
                </a:cubicBezTo>
                <a:cubicBezTo>
                  <a:pt x="165283" y="172040"/>
                  <a:pt x="166599" y="168875"/>
                  <a:pt x="166101" y="165674"/>
                </a:cubicBezTo>
                <a:lnTo>
                  <a:pt x="157102" y="108801"/>
                </a:lnTo>
                <a:lnTo>
                  <a:pt x="197791" y="68076"/>
                </a:lnTo>
                <a:cubicBezTo>
                  <a:pt x="200068" y="65800"/>
                  <a:pt x="200850" y="62457"/>
                  <a:pt x="199854" y="59398"/>
                </a:cubicBezTo>
                <a:cubicBezTo>
                  <a:pt x="198858" y="56339"/>
                  <a:pt x="196262" y="54098"/>
                  <a:pt x="193061" y="53600"/>
                </a:cubicBezTo>
                <a:lnTo>
                  <a:pt x="136224" y="44566"/>
                </a:lnTo>
                <a:lnTo>
                  <a:pt x="110082" y="-6722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8628754" y="1930324"/>
            <a:ext cx="3068487" cy="254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4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เกณฑ์การให้คะแนน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401121" y="2330957"/>
            <a:ext cx="3205066" cy="728424"/>
          </a:xfrm>
          <a:custGeom>
            <a:avLst/>
            <a:gdLst/>
            <a:ahLst/>
            <a:cxnLst/>
            <a:rect l="l" t="t" r="r" b="b"/>
            <a:pathLst>
              <a:path w="3205066" h="728424">
                <a:moveTo>
                  <a:pt x="0" y="0"/>
                </a:moveTo>
                <a:lnTo>
                  <a:pt x="3205066" y="0"/>
                </a:lnTo>
                <a:lnTo>
                  <a:pt x="3205066" y="728424"/>
                </a:lnTo>
                <a:lnTo>
                  <a:pt x="0" y="728424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8510385" y="2440221"/>
            <a:ext cx="3059382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Severity (ความรุนแรง)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510385" y="2731591"/>
            <a:ext cx="3059382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 = น้อย, 5 = รุนแรงมาก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401121" y="3168645"/>
            <a:ext cx="3205066" cy="728424"/>
          </a:xfrm>
          <a:custGeom>
            <a:avLst/>
            <a:gdLst/>
            <a:ahLst/>
            <a:cxnLst/>
            <a:rect l="l" t="t" r="r" b="b"/>
            <a:pathLst>
              <a:path w="3205066" h="728424">
                <a:moveTo>
                  <a:pt x="0" y="0"/>
                </a:moveTo>
                <a:lnTo>
                  <a:pt x="3205066" y="0"/>
                </a:lnTo>
                <a:lnTo>
                  <a:pt x="3205066" y="728424"/>
                </a:lnTo>
                <a:lnTo>
                  <a:pt x="0" y="728424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8510385" y="3277909"/>
            <a:ext cx="3059382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Impact (ขนาดผลกระทบ)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510385" y="3569279"/>
            <a:ext cx="3059382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 = น้อยคน, 5 = มากคน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8401121" y="4006333"/>
            <a:ext cx="3205066" cy="728424"/>
          </a:xfrm>
          <a:custGeom>
            <a:avLst/>
            <a:gdLst/>
            <a:ahLst/>
            <a:cxnLst/>
            <a:rect l="l" t="t" r="r" b="b"/>
            <a:pathLst>
              <a:path w="3205066" h="728424">
                <a:moveTo>
                  <a:pt x="0" y="0"/>
                </a:moveTo>
                <a:lnTo>
                  <a:pt x="3205066" y="0"/>
                </a:lnTo>
                <a:lnTo>
                  <a:pt x="3205066" y="728424"/>
                </a:lnTo>
                <a:lnTo>
                  <a:pt x="0" y="728424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8" name="Text 66"/>
          <p:cNvSpPr/>
          <p:nvPr/>
        </p:nvSpPr>
        <p:spPr>
          <a:xfrm>
            <a:off x="8510385" y="4115597"/>
            <a:ext cx="3059382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Feasibility (ความเป็นไปได้)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8510385" y="4406966"/>
            <a:ext cx="3059382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 = ยาก, 5 = ง่าย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8182594" y="5135391"/>
            <a:ext cx="3642121" cy="1338479"/>
          </a:xfrm>
          <a:custGeom>
            <a:avLst/>
            <a:gdLst/>
            <a:ahLst/>
            <a:cxnLst/>
            <a:rect l="l" t="t" r="r" b="b"/>
            <a:pathLst>
              <a:path w="3642121" h="1338479">
                <a:moveTo>
                  <a:pt x="0" y="0"/>
                </a:moveTo>
                <a:lnTo>
                  <a:pt x="3642121" y="0"/>
                </a:lnTo>
                <a:lnTo>
                  <a:pt x="3642121" y="1338479"/>
                </a:lnTo>
                <a:lnTo>
                  <a:pt x="0" y="1338479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1" name="Shape 69"/>
          <p:cNvSpPr/>
          <p:nvPr/>
        </p:nvSpPr>
        <p:spPr>
          <a:xfrm>
            <a:off x="8446648" y="5390339"/>
            <a:ext cx="136580" cy="182106"/>
          </a:xfrm>
          <a:custGeom>
            <a:avLst/>
            <a:gdLst/>
            <a:ahLst/>
            <a:cxnLst/>
            <a:rect l="l" t="t" r="r" b="b"/>
            <a:pathLst>
              <a:path w="136580" h="182106">
                <a:moveTo>
                  <a:pt x="104177" y="136580"/>
                </a:moveTo>
                <a:cubicBezTo>
                  <a:pt x="106774" y="128648"/>
                  <a:pt x="111967" y="121463"/>
                  <a:pt x="117835" y="115275"/>
                </a:cubicBezTo>
                <a:cubicBezTo>
                  <a:pt x="129466" y="103039"/>
                  <a:pt x="136580" y="86500"/>
                  <a:pt x="136580" y="68290"/>
                </a:cubicBezTo>
                <a:cubicBezTo>
                  <a:pt x="136580" y="30588"/>
                  <a:pt x="105991" y="0"/>
                  <a:pt x="68290" y="0"/>
                </a:cubicBezTo>
                <a:cubicBezTo>
                  <a:pt x="30588" y="0"/>
                  <a:pt x="0" y="30588"/>
                  <a:pt x="0" y="68290"/>
                </a:cubicBezTo>
                <a:cubicBezTo>
                  <a:pt x="0" y="86500"/>
                  <a:pt x="7114" y="103039"/>
                  <a:pt x="18744" y="115275"/>
                </a:cubicBezTo>
                <a:cubicBezTo>
                  <a:pt x="24613" y="121463"/>
                  <a:pt x="29841" y="128648"/>
                  <a:pt x="32402" y="136580"/>
                </a:cubicBezTo>
                <a:lnTo>
                  <a:pt x="104142" y="136580"/>
                </a:lnTo>
                <a:close/>
                <a:moveTo>
                  <a:pt x="102435" y="153652"/>
                </a:moveTo>
                <a:lnTo>
                  <a:pt x="34145" y="153652"/>
                </a:lnTo>
                <a:lnTo>
                  <a:pt x="34145" y="159343"/>
                </a:lnTo>
                <a:cubicBezTo>
                  <a:pt x="34145" y="175064"/>
                  <a:pt x="46878" y="187797"/>
                  <a:pt x="62599" y="187797"/>
                </a:cubicBezTo>
                <a:lnTo>
                  <a:pt x="73981" y="187797"/>
                </a:lnTo>
                <a:cubicBezTo>
                  <a:pt x="89701" y="187797"/>
                  <a:pt x="102435" y="175064"/>
                  <a:pt x="102435" y="159343"/>
                </a:cubicBezTo>
                <a:lnTo>
                  <a:pt x="102435" y="153652"/>
                </a:lnTo>
                <a:close/>
                <a:moveTo>
                  <a:pt x="65444" y="39836"/>
                </a:moveTo>
                <a:cubicBezTo>
                  <a:pt x="51288" y="39836"/>
                  <a:pt x="39836" y="51288"/>
                  <a:pt x="39836" y="65444"/>
                </a:cubicBezTo>
                <a:cubicBezTo>
                  <a:pt x="39836" y="70175"/>
                  <a:pt x="36030" y="73981"/>
                  <a:pt x="31299" y="73981"/>
                </a:cubicBezTo>
                <a:cubicBezTo>
                  <a:pt x="26569" y="73981"/>
                  <a:pt x="22763" y="70175"/>
                  <a:pt x="22763" y="65444"/>
                </a:cubicBezTo>
                <a:cubicBezTo>
                  <a:pt x="22763" y="41863"/>
                  <a:pt x="41863" y="22763"/>
                  <a:pt x="65444" y="22763"/>
                </a:cubicBezTo>
                <a:cubicBezTo>
                  <a:pt x="70175" y="22763"/>
                  <a:pt x="73981" y="26569"/>
                  <a:pt x="73981" y="31299"/>
                </a:cubicBezTo>
                <a:cubicBezTo>
                  <a:pt x="73981" y="36030"/>
                  <a:pt x="70175" y="39836"/>
                  <a:pt x="65444" y="39836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2" name="Text 70"/>
          <p:cNvSpPr/>
          <p:nvPr/>
        </p:nvSpPr>
        <p:spPr>
          <a:xfrm>
            <a:off x="8628754" y="5353918"/>
            <a:ext cx="3068487" cy="254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4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เคล็ดลับ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8401121" y="5718130"/>
            <a:ext cx="3287014" cy="53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9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ให้คะแนนร่วมกันเป็นทีม อภิปรายเหตุผลของแต่ละคะแนนเพื่อให้ได้ข้อสรุปร่วมกัน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17500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0" y="0"/>
                </a:moveTo>
                <a:lnTo>
                  <a:pt x="635000" y="0"/>
                </a:lnTo>
                <a:lnTo>
                  <a:pt x="6350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50763" y="476250"/>
            <a:ext cx="30956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79500" y="349250"/>
            <a:ext cx="4310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kern="0" spc="50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PHASE 4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79500" y="539750"/>
            <a:ext cx="443706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Policy Analysis (Triangle)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17500" y="114300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วิเคราะห์เชิงนโยบายให้ครบมิติด้วย Policy Triangle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17500" y="1555750"/>
            <a:ext cx="7556500" cy="5143500"/>
          </a:xfrm>
          <a:custGeom>
            <a:avLst/>
            <a:gdLst/>
            <a:ahLst/>
            <a:cxnLst/>
            <a:rect l="l" t="t" r="r" b="b"/>
            <a:pathLst>
              <a:path w="7556500" h="5302250">
                <a:moveTo>
                  <a:pt x="0" y="0"/>
                </a:moveTo>
                <a:lnTo>
                  <a:pt x="7556500" y="0"/>
                </a:lnTo>
                <a:lnTo>
                  <a:pt x="7556500" y="5302250"/>
                </a:lnTo>
                <a:lnTo>
                  <a:pt x="0" y="53022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2985889" y="1717908"/>
            <a:ext cx="2317750" cy="246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Policy Triangle Framework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" b="125"/>
          <a:stretch/>
        </p:blipFill>
        <p:spPr>
          <a:xfrm>
            <a:off x="1694531" y="2225049"/>
            <a:ext cx="4726907" cy="4012210"/>
          </a:xfrm>
          <a:prstGeom prst="roundRect">
            <a:avLst>
              <a:gd name="adj" fmla="val 0"/>
            </a:avLst>
          </a:prstGeom>
        </p:spPr>
      </p:pic>
      <p:sp>
        <p:nvSpPr>
          <p:cNvPr id="10" name="Shape 7"/>
          <p:cNvSpPr/>
          <p:nvPr/>
        </p:nvSpPr>
        <p:spPr>
          <a:xfrm>
            <a:off x="8096250" y="1555750"/>
            <a:ext cx="3778250" cy="1632368"/>
          </a:xfrm>
          <a:custGeom>
            <a:avLst/>
            <a:gdLst/>
            <a:ahLst/>
            <a:cxnLst/>
            <a:rect l="l" t="t" r="r" b="b"/>
            <a:pathLst>
              <a:path w="3778250" h="1682750">
                <a:moveTo>
                  <a:pt x="0" y="0"/>
                </a:moveTo>
                <a:lnTo>
                  <a:pt x="3778250" y="0"/>
                </a:lnTo>
                <a:lnTo>
                  <a:pt x="3778250" y="1682750"/>
                </a:lnTo>
                <a:lnTo>
                  <a:pt x="0" y="1682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096250" y="1555750"/>
            <a:ext cx="63500" cy="1632368"/>
          </a:xfrm>
          <a:custGeom>
            <a:avLst/>
            <a:gdLst/>
            <a:ahLst/>
            <a:cxnLst/>
            <a:rect l="l" t="t" r="r" b="b"/>
            <a:pathLst>
              <a:path w="63500" h="1682750">
                <a:moveTo>
                  <a:pt x="0" y="0"/>
                </a:moveTo>
                <a:lnTo>
                  <a:pt x="63500" y="0"/>
                </a:lnTo>
                <a:lnTo>
                  <a:pt x="63500" y="1682750"/>
                </a:lnTo>
                <a:lnTo>
                  <a:pt x="0" y="16827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8286750" y="1709747"/>
            <a:ext cx="381000" cy="36959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8417719" y="1817545"/>
            <a:ext cx="119063" cy="153997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0" y="19844"/>
                </a:moveTo>
                <a:cubicBezTo>
                  <a:pt x="0" y="8899"/>
                  <a:pt x="8899" y="0"/>
                  <a:pt x="19844" y="0"/>
                </a:cubicBezTo>
                <a:lnTo>
                  <a:pt x="66198" y="0"/>
                </a:lnTo>
                <a:cubicBezTo>
                  <a:pt x="71469" y="0"/>
                  <a:pt x="76522" y="2077"/>
                  <a:pt x="80243" y="5798"/>
                </a:cubicBezTo>
                <a:lnTo>
                  <a:pt x="113264" y="38850"/>
                </a:lnTo>
                <a:cubicBezTo>
                  <a:pt x="116985" y="42571"/>
                  <a:pt x="119062" y="47625"/>
                  <a:pt x="119062" y="52896"/>
                </a:cubicBezTo>
                <a:lnTo>
                  <a:pt x="119062" y="138906"/>
                </a:lnTo>
                <a:cubicBezTo>
                  <a:pt x="119062" y="149851"/>
                  <a:pt x="110164" y="158750"/>
                  <a:pt x="99219" y="158750"/>
                </a:cubicBezTo>
                <a:lnTo>
                  <a:pt x="19844" y="158750"/>
                </a:lnTo>
                <a:cubicBezTo>
                  <a:pt x="8899" y="158750"/>
                  <a:pt x="0" y="149851"/>
                  <a:pt x="0" y="138906"/>
                </a:cubicBezTo>
                <a:lnTo>
                  <a:pt x="0" y="19844"/>
                </a:lnTo>
                <a:close/>
                <a:moveTo>
                  <a:pt x="64492" y="18138"/>
                </a:moveTo>
                <a:lnTo>
                  <a:pt x="64492" y="47129"/>
                </a:lnTo>
                <a:cubicBezTo>
                  <a:pt x="64492" y="51253"/>
                  <a:pt x="67810" y="54570"/>
                  <a:pt x="71934" y="54570"/>
                </a:cubicBezTo>
                <a:lnTo>
                  <a:pt x="100924" y="54570"/>
                </a:lnTo>
                <a:lnTo>
                  <a:pt x="64492" y="18138"/>
                </a:lnTo>
                <a:close/>
                <a:moveTo>
                  <a:pt x="37207" y="79375"/>
                </a:moveTo>
                <a:cubicBezTo>
                  <a:pt x="33083" y="79375"/>
                  <a:pt x="29766" y="82693"/>
                  <a:pt x="29766" y="86816"/>
                </a:cubicBezTo>
                <a:cubicBezTo>
                  <a:pt x="29766" y="90940"/>
                  <a:pt x="33083" y="94258"/>
                  <a:pt x="37207" y="94258"/>
                </a:cubicBezTo>
                <a:lnTo>
                  <a:pt x="81855" y="94258"/>
                </a:lnTo>
                <a:cubicBezTo>
                  <a:pt x="85979" y="94258"/>
                  <a:pt x="89297" y="90940"/>
                  <a:pt x="89297" y="86816"/>
                </a:cubicBezTo>
                <a:cubicBezTo>
                  <a:pt x="89297" y="82693"/>
                  <a:pt x="85979" y="79375"/>
                  <a:pt x="81855" y="79375"/>
                </a:cubicBezTo>
                <a:lnTo>
                  <a:pt x="37207" y="79375"/>
                </a:lnTo>
                <a:close/>
                <a:moveTo>
                  <a:pt x="37207" y="109141"/>
                </a:moveTo>
                <a:cubicBezTo>
                  <a:pt x="33083" y="109141"/>
                  <a:pt x="29766" y="112458"/>
                  <a:pt x="29766" y="116582"/>
                </a:cubicBezTo>
                <a:cubicBezTo>
                  <a:pt x="29766" y="120706"/>
                  <a:pt x="33083" y="124023"/>
                  <a:pt x="37207" y="124023"/>
                </a:cubicBezTo>
                <a:lnTo>
                  <a:pt x="81855" y="124023"/>
                </a:lnTo>
                <a:cubicBezTo>
                  <a:pt x="85979" y="124023"/>
                  <a:pt x="89297" y="120706"/>
                  <a:pt x="89297" y="116582"/>
                </a:cubicBezTo>
                <a:cubicBezTo>
                  <a:pt x="89297" y="112458"/>
                  <a:pt x="85979" y="109141"/>
                  <a:pt x="81855" y="109141"/>
                </a:cubicBezTo>
                <a:lnTo>
                  <a:pt x="37207" y="109141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763000" y="1771346"/>
            <a:ext cx="769938" cy="246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Content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286750" y="2171738"/>
            <a:ext cx="3492500" cy="1847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เนื้อหาของนโยบาย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286750" y="2418133"/>
            <a:ext cx="3492500" cy="1847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เป้าหมายและวัตถุประสงค์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286750" y="2633729"/>
            <a:ext cx="3492500" cy="1847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กลยุทธ์และมาตรการ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286750" y="2849325"/>
            <a:ext cx="3492500" cy="1847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กฎระเบียบที่เกี่ยวข้อง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8096250" y="3311316"/>
            <a:ext cx="3778250" cy="1632368"/>
          </a:xfrm>
          <a:custGeom>
            <a:avLst/>
            <a:gdLst/>
            <a:ahLst/>
            <a:cxnLst/>
            <a:rect l="l" t="t" r="r" b="b"/>
            <a:pathLst>
              <a:path w="3778250" h="1682750">
                <a:moveTo>
                  <a:pt x="0" y="0"/>
                </a:moveTo>
                <a:lnTo>
                  <a:pt x="3778250" y="0"/>
                </a:lnTo>
                <a:lnTo>
                  <a:pt x="3778250" y="1682750"/>
                </a:lnTo>
                <a:lnTo>
                  <a:pt x="0" y="1682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8096250" y="3311316"/>
            <a:ext cx="63500" cy="1632368"/>
          </a:xfrm>
          <a:custGeom>
            <a:avLst/>
            <a:gdLst/>
            <a:ahLst/>
            <a:cxnLst/>
            <a:rect l="l" t="t" r="r" b="b"/>
            <a:pathLst>
              <a:path w="63500" h="1682750">
                <a:moveTo>
                  <a:pt x="0" y="0"/>
                </a:moveTo>
                <a:lnTo>
                  <a:pt x="63500" y="0"/>
                </a:lnTo>
                <a:lnTo>
                  <a:pt x="63500" y="1682750"/>
                </a:lnTo>
                <a:lnTo>
                  <a:pt x="0" y="168275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8286750" y="3465313"/>
            <a:ext cx="381000" cy="36959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8397875" y="3573111"/>
            <a:ext cx="158750" cy="153997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09110" y="86816"/>
                </a:moveTo>
                <a:lnTo>
                  <a:pt x="49919" y="86816"/>
                </a:lnTo>
                <a:cubicBezTo>
                  <a:pt x="50819" y="106815"/>
                  <a:pt x="55252" y="125233"/>
                  <a:pt x="61547" y="138720"/>
                </a:cubicBezTo>
                <a:cubicBezTo>
                  <a:pt x="65081" y="146317"/>
                  <a:pt x="68895" y="151681"/>
                  <a:pt x="72430" y="154967"/>
                </a:cubicBezTo>
                <a:cubicBezTo>
                  <a:pt x="75902" y="158223"/>
                  <a:pt x="78290" y="158750"/>
                  <a:pt x="79530" y="158750"/>
                </a:cubicBezTo>
                <a:cubicBezTo>
                  <a:pt x="80770" y="158750"/>
                  <a:pt x="83158" y="158223"/>
                  <a:pt x="86630" y="154967"/>
                </a:cubicBezTo>
                <a:cubicBezTo>
                  <a:pt x="90165" y="151681"/>
                  <a:pt x="93979" y="146286"/>
                  <a:pt x="97513" y="138720"/>
                </a:cubicBezTo>
                <a:cubicBezTo>
                  <a:pt x="103808" y="125233"/>
                  <a:pt x="108241" y="106815"/>
                  <a:pt x="109141" y="86816"/>
                </a:cubicBezTo>
                <a:close/>
                <a:moveTo>
                  <a:pt x="49888" y="71934"/>
                </a:moveTo>
                <a:lnTo>
                  <a:pt x="109079" y="71934"/>
                </a:lnTo>
                <a:cubicBezTo>
                  <a:pt x="108210" y="51935"/>
                  <a:pt x="103777" y="33517"/>
                  <a:pt x="97482" y="20030"/>
                </a:cubicBezTo>
                <a:cubicBezTo>
                  <a:pt x="93948" y="12464"/>
                  <a:pt x="90134" y="7069"/>
                  <a:pt x="86599" y="3783"/>
                </a:cubicBezTo>
                <a:cubicBezTo>
                  <a:pt x="83127" y="527"/>
                  <a:pt x="80739" y="0"/>
                  <a:pt x="79499" y="0"/>
                </a:cubicBezTo>
                <a:cubicBezTo>
                  <a:pt x="78259" y="0"/>
                  <a:pt x="75871" y="527"/>
                  <a:pt x="72399" y="3783"/>
                </a:cubicBezTo>
                <a:cubicBezTo>
                  <a:pt x="68864" y="7069"/>
                  <a:pt x="65050" y="12464"/>
                  <a:pt x="61516" y="20030"/>
                </a:cubicBezTo>
                <a:cubicBezTo>
                  <a:pt x="55221" y="33517"/>
                  <a:pt x="50788" y="51935"/>
                  <a:pt x="49888" y="71934"/>
                </a:cubicBezTo>
                <a:close/>
                <a:moveTo>
                  <a:pt x="35006" y="71934"/>
                </a:moveTo>
                <a:cubicBezTo>
                  <a:pt x="36091" y="45393"/>
                  <a:pt x="42943" y="20743"/>
                  <a:pt x="52958" y="4558"/>
                </a:cubicBezTo>
                <a:cubicBezTo>
                  <a:pt x="24402" y="14666"/>
                  <a:pt x="3380" y="40680"/>
                  <a:pt x="465" y="71934"/>
                </a:cubicBezTo>
                <a:lnTo>
                  <a:pt x="35006" y="71934"/>
                </a:lnTo>
                <a:close/>
                <a:moveTo>
                  <a:pt x="465" y="86816"/>
                </a:moveTo>
                <a:cubicBezTo>
                  <a:pt x="3380" y="118070"/>
                  <a:pt x="24402" y="144084"/>
                  <a:pt x="52958" y="154192"/>
                </a:cubicBezTo>
                <a:cubicBezTo>
                  <a:pt x="42943" y="138007"/>
                  <a:pt x="36091" y="113357"/>
                  <a:pt x="35006" y="86816"/>
                </a:cubicBezTo>
                <a:lnTo>
                  <a:pt x="465" y="86816"/>
                </a:lnTo>
                <a:close/>
                <a:moveTo>
                  <a:pt x="123992" y="86816"/>
                </a:moveTo>
                <a:cubicBezTo>
                  <a:pt x="122907" y="113357"/>
                  <a:pt x="116055" y="138007"/>
                  <a:pt x="106040" y="154192"/>
                </a:cubicBezTo>
                <a:cubicBezTo>
                  <a:pt x="134596" y="144053"/>
                  <a:pt x="155618" y="118070"/>
                  <a:pt x="158533" y="86816"/>
                </a:cubicBezTo>
                <a:lnTo>
                  <a:pt x="123992" y="86816"/>
                </a:lnTo>
                <a:close/>
                <a:moveTo>
                  <a:pt x="158533" y="71934"/>
                </a:moveTo>
                <a:cubicBezTo>
                  <a:pt x="155618" y="40680"/>
                  <a:pt x="134596" y="14666"/>
                  <a:pt x="106040" y="4558"/>
                </a:cubicBezTo>
                <a:cubicBezTo>
                  <a:pt x="116055" y="20743"/>
                  <a:pt x="122907" y="45393"/>
                  <a:pt x="123992" y="71934"/>
                </a:cubicBezTo>
                <a:lnTo>
                  <a:pt x="158533" y="71934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8763000" y="3526912"/>
            <a:ext cx="762000" cy="246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Context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8286750" y="3927304"/>
            <a:ext cx="3492500" cy="1847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บริบทที่นโยบายอยู่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8286750" y="4173699"/>
            <a:ext cx="3492500" cy="1847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สถานการณ์ทางการเมือง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286750" y="4389295"/>
            <a:ext cx="3492500" cy="1847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สภาพเศรษฐกิจและสังคม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8286750" y="4604891"/>
            <a:ext cx="3492500" cy="1847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วัฒนธรรมและค่านิยม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8096250" y="5066882"/>
            <a:ext cx="3778250" cy="1632368"/>
          </a:xfrm>
          <a:custGeom>
            <a:avLst/>
            <a:gdLst/>
            <a:ahLst/>
            <a:cxnLst/>
            <a:rect l="l" t="t" r="r" b="b"/>
            <a:pathLst>
              <a:path w="3778250" h="1682750">
                <a:moveTo>
                  <a:pt x="0" y="0"/>
                </a:moveTo>
                <a:lnTo>
                  <a:pt x="3778250" y="0"/>
                </a:lnTo>
                <a:lnTo>
                  <a:pt x="3778250" y="1682750"/>
                </a:lnTo>
                <a:lnTo>
                  <a:pt x="0" y="1682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6"/>
          <p:cNvSpPr/>
          <p:nvPr/>
        </p:nvSpPr>
        <p:spPr>
          <a:xfrm>
            <a:off x="8096250" y="5066882"/>
            <a:ext cx="63500" cy="1632368"/>
          </a:xfrm>
          <a:custGeom>
            <a:avLst/>
            <a:gdLst/>
            <a:ahLst/>
            <a:cxnLst/>
            <a:rect l="l" t="t" r="r" b="b"/>
            <a:pathLst>
              <a:path w="63500" h="1682750">
                <a:moveTo>
                  <a:pt x="0" y="0"/>
                </a:moveTo>
                <a:lnTo>
                  <a:pt x="63500" y="0"/>
                </a:lnTo>
                <a:lnTo>
                  <a:pt x="63500" y="1682750"/>
                </a:lnTo>
                <a:lnTo>
                  <a:pt x="0" y="16827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7"/>
          <p:cNvSpPr/>
          <p:nvPr/>
        </p:nvSpPr>
        <p:spPr>
          <a:xfrm>
            <a:off x="8286750" y="5220879"/>
            <a:ext cx="381000" cy="36959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8"/>
          <p:cNvSpPr/>
          <p:nvPr/>
        </p:nvSpPr>
        <p:spPr>
          <a:xfrm>
            <a:off x="8378031" y="5328677"/>
            <a:ext cx="198438" cy="153997"/>
          </a:xfrm>
          <a:custGeom>
            <a:avLst/>
            <a:gdLst/>
            <a:ahLst/>
            <a:cxnLst/>
            <a:rect l="l" t="t" r="r" b="b"/>
            <a:pathLst>
              <a:path w="198438" h="158750">
                <a:moveTo>
                  <a:pt x="128953" y="65267"/>
                </a:moveTo>
                <a:cubicBezTo>
                  <a:pt x="132736" y="64244"/>
                  <a:pt x="136705" y="66042"/>
                  <a:pt x="138410" y="69546"/>
                </a:cubicBezTo>
                <a:lnTo>
                  <a:pt x="144177" y="81204"/>
                </a:lnTo>
                <a:cubicBezTo>
                  <a:pt x="147371" y="81638"/>
                  <a:pt x="150502" y="82507"/>
                  <a:pt x="153448" y="83716"/>
                </a:cubicBezTo>
                <a:lnTo>
                  <a:pt x="164300" y="76491"/>
                </a:lnTo>
                <a:cubicBezTo>
                  <a:pt x="167556" y="74321"/>
                  <a:pt x="171865" y="74755"/>
                  <a:pt x="174625" y="77515"/>
                </a:cubicBezTo>
                <a:lnTo>
                  <a:pt x="180578" y="83468"/>
                </a:lnTo>
                <a:cubicBezTo>
                  <a:pt x="183338" y="86227"/>
                  <a:pt x="183772" y="90568"/>
                  <a:pt x="181601" y="93793"/>
                </a:cubicBezTo>
                <a:lnTo>
                  <a:pt x="174377" y="104614"/>
                </a:lnTo>
                <a:cubicBezTo>
                  <a:pt x="174966" y="106071"/>
                  <a:pt x="175493" y="107590"/>
                  <a:pt x="175927" y="109172"/>
                </a:cubicBezTo>
                <a:cubicBezTo>
                  <a:pt x="176361" y="110753"/>
                  <a:pt x="176640" y="112303"/>
                  <a:pt x="176857" y="113885"/>
                </a:cubicBezTo>
                <a:lnTo>
                  <a:pt x="188547" y="119652"/>
                </a:lnTo>
                <a:cubicBezTo>
                  <a:pt x="192050" y="121388"/>
                  <a:pt x="193849" y="125357"/>
                  <a:pt x="192825" y="129108"/>
                </a:cubicBezTo>
                <a:lnTo>
                  <a:pt x="190655" y="137232"/>
                </a:lnTo>
                <a:cubicBezTo>
                  <a:pt x="189632" y="140984"/>
                  <a:pt x="186128" y="143526"/>
                  <a:pt x="182221" y="143278"/>
                </a:cubicBezTo>
                <a:lnTo>
                  <a:pt x="169199" y="142441"/>
                </a:lnTo>
                <a:cubicBezTo>
                  <a:pt x="167246" y="144952"/>
                  <a:pt x="164982" y="147278"/>
                  <a:pt x="162409" y="149262"/>
                </a:cubicBezTo>
                <a:lnTo>
                  <a:pt x="163246" y="162254"/>
                </a:lnTo>
                <a:cubicBezTo>
                  <a:pt x="163494" y="166160"/>
                  <a:pt x="160951" y="169695"/>
                  <a:pt x="157200" y="170687"/>
                </a:cubicBezTo>
                <a:lnTo>
                  <a:pt x="149076" y="172858"/>
                </a:lnTo>
                <a:cubicBezTo>
                  <a:pt x="145293" y="173881"/>
                  <a:pt x="141356" y="172083"/>
                  <a:pt x="139619" y="168579"/>
                </a:cubicBezTo>
                <a:lnTo>
                  <a:pt x="133852" y="156921"/>
                </a:lnTo>
                <a:cubicBezTo>
                  <a:pt x="130659" y="156487"/>
                  <a:pt x="127527" y="155618"/>
                  <a:pt x="124582" y="154409"/>
                </a:cubicBezTo>
                <a:lnTo>
                  <a:pt x="113729" y="161634"/>
                </a:lnTo>
                <a:cubicBezTo>
                  <a:pt x="110474" y="163804"/>
                  <a:pt x="106164" y="163370"/>
                  <a:pt x="103405" y="160610"/>
                </a:cubicBezTo>
                <a:lnTo>
                  <a:pt x="97451" y="154657"/>
                </a:lnTo>
                <a:cubicBezTo>
                  <a:pt x="94692" y="151898"/>
                  <a:pt x="94258" y="147588"/>
                  <a:pt x="96428" y="144332"/>
                </a:cubicBezTo>
                <a:lnTo>
                  <a:pt x="103653" y="133480"/>
                </a:lnTo>
                <a:cubicBezTo>
                  <a:pt x="103063" y="132023"/>
                  <a:pt x="102536" y="130504"/>
                  <a:pt x="102102" y="128922"/>
                </a:cubicBezTo>
                <a:cubicBezTo>
                  <a:pt x="101668" y="127341"/>
                  <a:pt x="101389" y="125760"/>
                  <a:pt x="101172" y="124209"/>
                </a:cubicBezTo>
                <a:lnTo>
                  <a:pt x="89483" y="118442"/>
                </a:lnTo>
                <a:cubicBezTo>
                  <a:pt x="85979" y="116706"/>
                  <a:pt x="84212" y="112737"/>
                  <a:pt x="85204" y="108986"/>
                </a:cubicBezTo>
                <a:lnTo>
                  <a:pt x="87375" y="100862"/>
                </a:lnTo>
                <a:cubicBezTo>
                  <a:pt x="88398" y="97110"/>
                  <a:pt x="91901" y="94568"/>
                  <a:pt x="95808" y="94816"/>
                </a:cubicBezTo>
                <a:lnTo>
                  <a:pt x="108800" y="95653"/>
                </a:lnTo>
                <a:cubicBezTo>
                  <a:pt x="110753" y="93142"/>
                  <a:pt x="113016" y="90816"/>
                  <a:pt x="115590" y="88832"/>
                </a:cubicBezTo>
                <a:lnTo>
                  <a:pt x="114753" y="75871"/>
                </a:lnTo>
                <a:cubicBezTo>
                  <a:pt x="114505" y="71965"/>
                  <a:pt x="117047" y="68430"/>
                  <a:pt x="120799" y="67438"/>
                </a:cubicBezTo>
                <a:lnTo>
                  <a:pt x="128922" y="65267"/>
                </a:lnTo>
                <a:close/>
                <a:moveTo>
                  <a:pt x="139030" y="105420"/>
                </a:moveTo>
                <a:cubicBezTo>
                  <a:pt x="131501" y="105428"/>
                  <a:pt x="125395" y="111548"/>
                  <a:pt x="125403" y="119078"/>
                </a:cubicBezTo>
                <a:cubicBezTo>
                  <a:pt x="125412" y="126608"/>
                  <a:pt x="131532" y="132714"/>
                  <a:pt x="139061" y="132705"/>
                </a:cubicBezTo>
                <a:cubicBezTo>
                  <a:pt x="146591" y="132697"/>
                  <a:pt x="152697" y="126577"/>
                  <a:pt x="152688" y="119047"/>
                </a:cubicBezTo>
                <a:cubicBezTo>
                  <a:pt x="152680" y="111517"/>
                  <a:pt x="146560" y="105411"/>
                  <a:pt x="139030" y="105420"/>
                </a:cubicBezTo>
                <a:close/>
                <a:moveTo>
                  <a:pt x="69732" y="-14108"/>
                </a:moveTo>
                <a:lnTo>
                  <a:pt x="77856" y="-11937"/>
                </a:lnTo>
                <a:cubicBezTo>
                  <a:pt x="81607" y="-10914"/>
                  <a:pt x="84150" y="-7379"/>
                  <a:pt x="83902" y="-3504"/>
                </a:cubicBezTo>
                <a:lnTo>
                  <a:pt x="83065" y="9457"/>
                </a:lnTo>
                <a:cubicBezTo>
                  <a:pt x="85638" y="11441"/>
                  <a:pt x="87902" y="13736"/>
                  <a:pt x="89855" y="16278"/>
                </a:cubicBezTo>
                <a:lnTo>
                  <a:pt x="102877" y="15441"/>
                </a:lnTo>
                <a:cubicBezTo>
                  <a:pt x="106753" y="15193"/>
                  <a:pt x="110288" y="17735"/>
                  <a:pt x="111311" y="21487"/>
                </a:cubicBezTo>
                <a:lnTo>
                  <a:pt x="113481" y="29611"/>
                </a:lnTo>
                <a:cubicBezTo>
                  <a:pt x="114474" y="33362"/>
                  <a:pt x="112706" y="37331"/>
                  <a:pt x="109203" y="39067"/>
                </a:cubicBezTo>
                <a:lnTo>
                  <a:pt x="97513" y="44834"/>
                </a:lnTo>
                <a:cubicBezTo>
                  <a:pt x="97296" y="46416"/>
                  <a:pt x="96986" y="47997"/>
                  <a:pt x="96583" y="49547"/>
                </a:cubicBezTo>
                <a:cubicBezTo>
                  <a:pt x="96180" y="51098"/>
                  <a:pt x="95622" y="52648"/>
                  <a:pt x="95033" y="54105"/>
                </a:cubicBezTo>
                <a:lnTo>
                  <a:pt x="102257" y="64957"/>
                </a:lnTo>
                <a:cubicBezTo>
                  <a:pt x="104428" y="68213"/>
                  <a:pt x="103994" y="72523"/>
                  <a:pt x="101234" y="75282"/>
                </a:cubicBezTo>
                <a:lnTo>
                  <a:pt x="95281" y="81235"/>
                </a:lnTo>
                <a:cubicBezTo>
                  <a:pt x="92521" y="83995"/>
                  <a:pt x="88212" y="84429"/>
                  <a:pt x="84956" y="82259"/>
                </a:cubicBezTo>
                <a:lnTo>
                  <a:pt x="74104" y="75034"/>
                </a:lnTo>
                <a:cubicBezTo>
                  <a:pt x="71158" y="76243"/>
                  <a:pt x="68027" y="77112"/>
                  <a:pt x="64833" y="77546"/>
                </a:cubicBezTo>
                <a:lnTo>
                  <a:pt x="59066" y="89204"/>
                </a:lnTo>
                <a:cubicBezTo>
                  <a:pt x="57330" y="92708"/>
                  <a:pt x="53361" y="94475"/>
                  <a:pt x="49609" y="93483"/>
                </a:cubicBezTo>
                <a:lnTo>
                  <a:pt x="41486" y="91312"/>
                </a:lnTo>
                <a:cubicBezTo>
                  <a:pt x="37703" y="90289"/>
                  <a:pt x="35192" y="86754"/>
                  <a:pt x="35440" y="82879"/>
                </a:cubicBezTo>
                <a:lnTo>
                  <a:pt x="36277" y="69887"/>
                </a:lnTo>
                <a:cubicBezTo>
                  <a:pt x="33703" y="67903"/>
                  <a:pt x="31440" y="65608"/>
                  <a:pt x="29487" y="63066"/>
                </a:cubicBezTo>
                <a:lnTo>
                  <a:pt x="16464" y="63903"/>
                </a:lnTo>
                <a:cubicBezTo>
                  <a:pt x="12588" y="64151"/>
                  <a:pt x="9054" y="61609"/>
                  <a:pt x="8031" y="57857"/>
                </a:cubicBezTo>
                <a:lnTo>
                  <a:pt x="5860" y="49733"/>
                </a:lnTo>
                <a:cubicBezTo>
                  <a:pt x="4868" y="45982"/>
                  <a:pt x="6635" y="42013"/>
                  <a:pt x="10139" y="40277"/>
                </a:cubicBezTo>
                <a:lnTo>
                  <a:pt x="21828" y="34510"/>
                </a:lnTo>
                <a:cubicBezTo>
                  <a:pt x="22045" y="32928"/>
                  <a:pt x="22355" y="31378"/>
                  <a:pt x="22758" y="29797"/>
                </a:cubicBezTo>
                <a:cubicBezTo>
                  <a:pt x="23192" y="28215"/>
                  <a:pt x="23688" y="26696"/>
                  <a:pt x="24309" y="25239"/>
                </a:cubicBezTo>
                <a:lnTo>
                  <a:pt x="17084" y="14418"/>
                </a:lnTo>
                <a:cubicBezTo>
                  <a:pt x="14914" y="11162"/>
                  <a:pt x="15348" y="6852"/>
                  <a:pt x="18107" y="4093"/>
                </a:cubicBezTo>
                <a:lnTo>
                  <a:pt x="24061" y="-1860"/>
                </a:lnTo>
                <a:cubicBezTo>
                  <a:pt x="26820" y="-4620"/>
                  <a:pt x="31130" y="-5054"/>
                  <a:pt x="34385" y="-2884"/>
                </a:cubicBezTo>
                <a:lnTo>
                  <a:pt x="45238" y="4341"/>
                </a:lnTo>
                <a:cubicBezTo>
                  <a:pt x="48183" y="3132"/>
                  <a:pt x="51315" y="2263"/>
                  <a:pt x="54508" y="1829"/>
                </a:cubicBezTo>
                <a:lnTo>
                  <a:pt x="60275" y="-9829"/>
                </a:lnTo>
                <a:cubicBezTo>
                  <a:pt x="62012" y="-13333"/>
                  <a:pt x="65949" y="-15100"/>
                  <a:pt x="69732" y="-14108"/>
                </a:cubicBezTo>
                <a:close/>
                <a:moveTo>
                  <a:pt x="59655" y="26045"/>
                </a:moveTo>
                <a:cubicBezTo>
                  <a:pt x="52126" y="26045"/>
                  <a:pt x="46013" y="32158"/>
                  <a:pt x="46013" y="39688"/>
                </a:cubicBezTo>
                <a:cubicBezTo>
                  <a:pt x="46013" y="47217"/>
                  <a:pt x="52126" y="53330"/>
                  <a:pt x="59655" y="53330"/>
                </a:cubicBezTo>
                <a:cubicBezTo>
                  <a:pt x="67185" y="53330"/>
                  <a:pt x="73298" y="47217"/>
                  <a:pt x="73298" y="39688"/>
                </a:cubicBezTo>
                <a:cubicBezTo>
                  <a:pt x="73298" y="32158"/>
                  <a:pt x="67185" y="26045"/>
                  <a:pt x="59655" y="26045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9"/>
          <p:cNvSpPr/>
          <p:nvPr/>
        </p:nvSpPr>
        <p:spPr>
          <a:xfrm>
            <a:off x="8763000" y="5282478"/>
            <a:ext cx="769938" cy="246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Process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8286750" y="5682870"/>
            <a:ext cx="3492500" cy="1847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กระบวนการพัฒนา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8286750" y="5929265"/>
            <a:ext cx="3492500" cy="1847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การร่างและพิจารณา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8286750" y="6144861"/>
            <a:ext cx="3492500" cy="1847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การมีส่วนร่วม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8286750" y="6360457"/>
            <a:ext cx="3492500" cy="1847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การตัดสินใจและอนุมัติ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0" y="0"/>
                </a:moveTo>
                <a:lnTo>
                  <a:pt x="76200" y="0"/>
                </a:lnTo>
                <a:lnTo>
                  <a:pt x="76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09600" y="381000"/>
            <a:ext cx="4286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STAKEHOLDERS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44386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Stakeholder Analysis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2954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วางกลยุทธ์ผู้มีส่วนได้ส่วนเสียด้วย Power/Interest Matrix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1790700"/>
            <a:ext cx="7391400" cy="4762500"/>
          </a:xfrm>
          <a:custGeom>
            <a:avLst/>
            <a:gdLst/>
            <a:ahLst/>
            <a:cxnLst/>
            <a:rect l="l" t="t" r="r" b="b"/>
            <a:pathLst>
              <a:path w="7391400" h="4762500">
                <a:moveTo>
                  <a:pt x="0" y="0"/>
                </a:moveTo>
                <a:lnTo>
                  <a:pt x="7391400" y="0"/>
                </a:lnTo>
                <a:lnTo>
                  <a:pt x="7391400" y="4762500"/>
                </a:lnTo>
                <a:lnTo>
                  <a:pt x="0" y="4762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52463" y="2057279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71450" y="42863"/>
                </a:moveTo>
                <a:lnTo>
                  <a:pt x="171450" y="71438"/>
                </a:lnTo>
                <a:lnTo>
                  <a:pt x="142875" y="71438"/>
                </a:lnTo>
                <a:lnTo>
                  <a:pt x="142875" y="42863"/>
                </a:lnTo>
                <a:lnTo>
                  <a:pt x="171450" y="42863"/>
                </a:lnTo>
                <a:close/>
                <a:moveTo>
                  <a:pt x="171450" y="100013"/>
                </a:moveTo>
                <a:lnTo>
                  <a:pt x="171450" y="128588"/>
                </a:lnTo>
                <a:lnTo>
                  <a:pt x="142875" y="128588"/>
                </a:lnTo>
                <a:lnTo>
                  <a:pt x="142875" y="100013"/>
                </a:lnTo>
                <a:lnTo>
                  <a:pt x="171450" y="100013"/>
                </a:lnTo>
                <a:close/>
                <a:moveTo>
                  <a:pt x="171450" y="157163"/>
                </a:moveTo>
                <a:lnTo>
                  <a:pt x="171450" y="185738"/>
                </a:lnTo>
                <a:lnTo>
                  <a:pt x="142875" y="185738"/>
                </a:lnTo>
                <a:lnTo>
                  <a:pt x="142875" y="157163"/>
                </a:lnTo>
                <a:lnTo>
                  <a:pt x="171450" y="157163"/>
                </a:lnTo>
                <a:close/>
                <a:moveTo>
                  <a:pt x="114300" y="128588"/>
                </a:moveTo>
                <a:lnTo>
                  <a:pt x="85725" y="128588"/>
                </a:lnTo>
                <a:lnTo>
                  <a:pt x="85725" y="100013"/>
                </a:lnTo>
                <a:lnTo>
                  <a:pt x="114300" y="100013"/>
                </a:lnTo>
                <a:lnTo>
                  <a:pt x="114300" y="128588"/>
                </a:lnTo>
                <a:close/>
                <a:moveTo>
                  <a:pt x="85725" y="157163"/>
                </a:moveTo>
                <a:lnTo>
                  <a:pt x="114300" y="157163"/>
                </a:lnTo>
                <a:lnTo>
                  <a:pt x="114300" y="185738"/>
                </a:lnTo>
                <a:lnTo>
                  <a:pt x="85725" y="185738"/>
                </a:lnTo>
                <a:lnTo>
                  <a:pt x="85725" y="157163"/>
                </a:lnTo>
                <a:close/>
                <a:moveTo>
                  <a:pt x="57150" y="128588"/>
                </a:moveTo>
                <a:lnTo>
                  <a:pt x="28575" y="128588"/>
                </a:lnTo>
                <a:lnTo>
                  <a:pt x="28575" y="100013"/>
                </a:lnTo>
                <a:lnTo>
                  <a:pt x="57150" y="100013"/>
                </a:lnTo>
                <a:lnTo>
                  <a:pt x="57150" y="128588"/>
                </a:lnTo>
                <a:close/>
                <a:moveTo>
                  <a:pt x="28575" y="157163"/>
                </a:moveTo>
                <a:lnTo>
                  <a:pt x="57150" y="157163"/>
                </a:lnTo>
                <a:lnTo>
                  <a:pt x="57150" y="185738"/>
                </a:lnTo>
                <a:lnTo>
                  <a:pt x="28575" y="185738"/>
                </a:lnTo>
                <a:lnTo>
                  <a:pt x="28575" y="157163"/>
                </a:lnTo>
                <a:close/>
                <a:moveTo>
                  <a:pt x="28575" y="71438"/>
                </a:moveTo>
                <a:lnTo>
                  <a:pt x="28575" y="42863"/>
                </a:lnTo>
                <a:lnTo>
                  <a:pt x="57150" y="42863"/>
                </a:lnTo>
                <a:lnTo>
                  <a:pt x="57150" y="71438"/>
                </a:lnTo>
                <a:lnTo>
                  <a:pt x="28575" y="71438"/>
                </a:lnTo>
                <a:close/>
                <a:moveTo>
                  <a:pt x="85725" y="71438"/>
                </a:moveTo>
                <a:lnTo>
                  <a:pt x="85725" y="42863"/>
                </a:lnTo>
                <a:lnTo>
                  <a:pt x="114300" y="42863"/>
                </a:lnTo>
                <a:lnTo>
                  <a:pt x="114300" y="71438"/>
                </a:lnTo>
                <a:lnTo>
                  <a:pt x="85725" y="71438"/>
                </a:lnTo>
                <a:close/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171450" y="214313"/>
                </a:lnTo>
                <a:cubicBezTo>
                  <a:pt x="187211" y="214313"/>
                  <a:pt x="200025" y="201498"/>
                  <a:pt x="200025" y="185738"/>
                </a:cubicBezTo>
                <a:lnTo>
                  <a:pt x="200025" y="42863"/>
                </a:lnTo>
                <a:cubicBezTo>
                  <a:pt x="200025" y="27102"/>
                  <a:pt x="187211" y="14288"/>
                  <a:pt x="171450" y="14288"/>
                </a:cubicBezTo>
                <a:lnTo>
                  <a:pt x="28575" y="14288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95350" y="2019300"/>
            <a:ext cx="6762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Power/Interest Matrix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 rot="-5400000">
            <a:off x="-212953" y="3672725"/>
            <a:ext cx="19533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Power / Influence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519184" y="6031000"/>
            <a:ext cx="406098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Interest / Attention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74420" y="2522099"/>
            <a:ext cx="3187065" cy="1624965"/>
          </a:xfrm>
          <a:custGeom>
            <a:avLst/>
            <a:gdLst/>
            <a:ahLst/>
            <a:cxnLst/>
            <a:rect l="l" t="t" r="r" b="b"/>
            <a:pathLst>
              <a:path w="3187065" h="1624965">
                <a:moveTo>
                  <a:pt x="0" y="0"/>
                </a:moveTo>
                <a:lnTo>
                  <a:pt x="3187065" y="0"/>
                </a:lnTo>
                <a:lnTo>
                  <a:pt x="3187065" y="1624965"/>
                </a:lnTo>
                <a:lnTo>
                  <a:pt x="0" y="1624965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20000"/>
            </a:srgbClr>
          </a:solidFill>
          <a:ln w="20320">
            <a:solidFill>
              <a:srgbClr val="C75B4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1234440" y="2682125"/>
            <a:ext cx="552450" cy="266700"/>
          </a:xfrm>
          <a:custGeom>
            <a:avLst/>
            <a:gdLst/>
            <a:ahLst/>
            <a:cxnLst/>
            <a:rect l="l" t="t" r="r" b="b"/>
            <a:pathLst>
              <a:path w="552450" h="266700">
                <a:moveTo>
                  <a:pt x="0" y="0"/>
                </a:moveTo>
                <a:lnTo>
                  <a:pt x="552450" y="0"/>
                </a:lnTo>
                <a:lnTo>
                  <a:pt x="552450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234440" y="2682125"/>
            <a:ext cx="6191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862257" y="2682125"/>
            <a:ext cx="533400" cy="266700"/>
          </a:xfrm>
          <a:custGeom>
            <a:avLst/>
            <a:gdLst/>
            <a:ahLst/>
            <a:cxnLst/>
            <a:rect l="l" t="t" r="r" b="b"/>
            <a:pathLst>
              <a:path w="533400" h="266700">
                <a:moveTo>
                  <a:pt x="0" y="0"/>
                </a:moveTo>
                <a:lnTo>
                  <a:pt x="533400" y="0"/>
                </a:lnTo>
                <a:lnTo>
                  <a:pt x="533400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862257" y="2682125"/>
            <a:ext cx="6000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LOW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34440" y="3063125"/>
            <a:ext cx="2952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Keep Satisfied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34440" y="3406025"/>
            <a:ext cx="2943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รักษาความพอใจ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34440" y="3710825"/>
            <a:ext cx="2933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รัฐมนตรี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34440" y="3939425"/>
            <a:ext cx="2933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ผู้บริหารกระทรวง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343400" y="2514479"/>
            <a:ext cx="3200400" cy="1638300"/>
          </a:xfrm>
          <a:custGeom>
            <a:avLst/>
            <a:gdLst/>
            <a:ahLst/>
            <a:cxnLst/>
            <a:rect l="l" t="t" r="r" b="b"/>
            <a:pathLst>
              <a:path w="3200400" h="1638300">
                <a:moveTo>
                  <a:pt x="0" y="0"/>
                </a:moveTo>
                <a:lnTo>
                  <a:pt x="3200400" y="0"/>
                </a:lnTo>
                <a:lnTo>
                  <a:pt x="3200400" y="1638300"/>
                </a:lnTo>
                <a:lnTo>
                  <a:pt x="0" y="16383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4495800" y="2666879"/>
            <a:ext cx="552450" cy="266700"/>
          </a:xfrm>
          <a:custGeom>
            <a:avLst/>
            <a:gdLst/>
            <a:ahLst/>
            <a:cxnLst/>
            <a:rect l="l" t="t" r="r" b="b"/>
            <a:pathLst>
              <a:path w="552450" h="266700">
                <a:moveTo>
                  <a:pt x="0" y="0"/>
                </a:moveTo>
                <a:lnTo>
                  <a:pt x="552450" y="0"/>
                </a:lnTo>
                <a:lnTo>
                  <a:pt x="552450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4495800" y="2666879"/>
            <a:ext cx="6191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123617" y="2666879"/>
            <a:ext cx="552450" cy="266700"/>
          </a:xfrm>
          <a:custGeom>
            <a:avLst/>
            <a:gdLst/>
            <a:ahLst/>
            <a:cxnLst/>
            <a:rect l="l" t="t" r="r" b="b"/>
            <a:pathLst>
              <a:path w="552450" h="266700">
                <a:moveTo>
                  <a:pt x="0" y="0"/>
                </a:moveTo>
                <a:lnTo>
                  <a:pt x="552450" y="0"/>
                </a:lnTo>
                <a:lnTo>
                  <a:pt x="552450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5123617" y="2666879"/>
            <a:ext cx="6191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495800" y="3047879"/>
            <a:ext cx="2981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Manage Closely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495800" y="3390779"/>
            <a:ext cx="297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จัดการใกล้ชิด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495800" y="3695579"/>
            <a:ext cx="2962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ผู้ป่วย/ประชาชน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495800" y="3924179"/>
            <a:ext cx="2962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แพทย์/พยาบาล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495800" y="4152779"/>
            <a:ext cx="2962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สาธารณสุขจังหวัด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074420" y="4236599"/>
            <a:ext cx="3187065" cy="1624965"/>
          </a:xfrm>
          <a:custGeom>
            <a:avLst/>
            <a:gdLst/>
            <a:ahLst/>
            <a:cxnLst/>
            <a:rect l="l" t="t" r="r" b="b"/>
            <a:pathLst>
              <a:path w="3187065" h="1624965">
                <a:moveTo>
                  <a:pt x="0" y="0"/>
                </a:moveTo>
                <a:lnTo>
                  <a:pt x="3187065" y="0"/>
                </a:lnTo>
                <a:lnTo>
                  <a:pt x="3187065" y="1624965"/>
                </a:lnTo>
                <a:lnTo>
                  <a:pt x="0" y="162496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 w="20320">
            <a:solidFill>
              <a:srgbClr val="1E3A5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1234440" y="4396625"/>
            <a:ext cx="533400" cy="266700"/>
          </a:xfrm>
          <a:custGeom>
            <a:avLst/>
            <a:gdLst/>
            <a:ahLst/>
            <a:cxnLst/>
            <a:rect l="l" t="t" r="r" b="b"/>
            <a:pathLst>
              <a:path w="533400" h="266700">
                <a:moveTo>
                  <a:pt x="0" y="0"/>
                </a:moveTo>
                <a:lnTo>
                  <a:pt x="533400" y="0"/>
                </a:lnTo>
                <a:lnTo>
                  <a:pt x="533400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1234440" y="4396625"/>
            <a:ext cx="6000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LOW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841778" y="4396625"/>
            <a:ext cx="533400" cy="266700"/>
          </a:xfrm>
          <a:custGeom>
            <a:avLst/>
            <a:gdLst/>
            <a:ahLst/>
            <a:cxnLst/>
            <a:rect l="l" t="t" r="r" b="b"/>
            <a:pathLst>
              <a:path w="533400" h="266700">
                <a:moveTo>
                  <a:pt x="0" y="0"/>
                </a:moveTo>
                <a:lnTo>
                  <a:pt x="533400" y="0"/>
                </a:lnTo>
                <a:lnTo>
                  <a:pt x="533400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1841778" y="4396625"/>
            <a:ext cx="6000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LOW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234440" y="4777625"/>
            <a:ext cx="2952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Monitor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234440" y="5120525"/>
            <a:ext cx="2943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ติดตาม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234440" y="5425325"/>
            <a:ext cx="2933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ประชาชนทั่วไป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234440" y="5653925"/>
            <a:ext cx="2933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สื่อมวลชน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351020" y="4236599"/>
            <a:ext cx="3187065" cy="1624965"/>
          </a:xfrm>
          <a:custGeom>
            <a:avLst/>
            <a:gdLst/>
            <a:ahLst/>
            <a:cxnLst/>
            <a:rect l="l" t="t" r="r" b="b"/>
            <a:pathLst>
              <a:path w="3187065" h="1624965">
                <a:moveTo>
                  <a:pt x="0" y="0"/>
                </a:moveTo>
                <a:lnTo>
                  <a:pt x="3187065" y="0"/>
                </a:lnTo>
                <a:lnTo>
                  <a:pt x="3187065" y="1624965"/>
                </a:lnTo>
                <a:lnTo>
                  <a:pt x="0" y="162496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20000"/>
            </a:srgbClr>
          </a:solidFill>
          <a:ln w="2032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4511040" y="4396625"/>
            <a:ext cx="533400" cy="266700"/>
          </a:xfrm>
          <a:custGeom>
            <a:avLst/>
            <a:gdLst/>
            <a:ahLst/>
            <a:cxnLst/>
            <a:rect l="l" t="t" r="r" b="b"/>
            <a:pathLst>
              <a:path w="533400" h="266700">
                <a:moveTo>
                  <a:pt x="0" y="0"/>
                </a:moveTo>
                <a:lnTo>
                  <a:pt x="533400" y="0"/>
                </a:lnTo>
                <a:lnTo>
                  <a:pt x="533400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4511040" y="4396625"/>
            <a:ext cx="6000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LOW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118378" y="4396625"/>
            <a:ext cx="552450" cy="266700"/>
          </a:xfrm>
          <a:custGeom>
            <a:avLst/>
            <a:gdLst/>
            <a:ahLst/>
            <a:cxnLst/>
            <a:rect l="l" t="t" r="r" b="b"/>
            <a:pathLst>
              <a:path w="552450" h="266700">
                <a:moveTo>
                  <a:pt x="0" y="0"/>
                </a:moveTo>
                <a:lnTo>
                  <a:pt x="552450" y="0"/>
                </a:lnTo>
                <a:lnTo>
                  <a:pt x="552450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5118378" y="4396625"/>
            <a:ext cx="6191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511040" y="4777625"/>
            <a:ext cx="2952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Keep Informed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4511040" y="5120525"/>
            <a:ext cx="2943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แจ้งให้ทราบ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4511040" y="5425325"/>
            <a:ext cx="2933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NGO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4511040" y="5653925"/>
            <a:ext cx="2933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ชุมชน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670828" y="5425325"/>
            <a:ext cx="2933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ภาคเอกชน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001000" y="1790700"/>
            <a:ext cx="3810000" cy="4114800"/>
          </a:xfrm>
          <a:custGeom>
            <a:avLst/>
            <a:gdLst/>
            <a:ahLst/>
            <a:cxnLst/>
            <a:rect l="l" t="t" r="r" b="b"/>
            <a:pathLst>
              <a:path w="3810000" h="4114800">
                <a:moveTo>
                  <a:pt x="0" y="0"/>
                </a:moveTo>
                <a:lnTo>
                  <a:pt x="3810000" y="0"/>
                </a:lnTo>
                <a:lnTo>
                  <a:pt x="381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8253412" y="20574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2508" y="20836"/>
                </a:moveTo>
                <a:lnTo>
                  <a:pt x="62508" y="35719"/>
                </a:lnTo>
                <a:lnTo>
                  <a:pt x="33449" y="35719"/>
                </a:lnTo>
                <a:cubicBezTo>
                  <a:pt x="28129" y="35719"/>
                  <a:pt x="23812" y="40035"/>
                  <a:pt x="23812" y="45355"/>
                </a:cubicBezTo>
                <a:cubicBezTo>
                  <a:pt x="23812" y="46844"/>
                  <a:pt x="24147" y="48332"/>
                  <a:pt x="24817" y="49671"/>
                </a:cubicBezTo>
                <a:lnTo>
                  <a:pt x="37244" y="74526"/>
                </a:lnTo>
                <a:cubicBezTo>
                  <a:pt x="33003" y="75195"/>
                  <a:pt x="29728" y="78879"/>
                  <a:pt x="29728" y="83344"/>
                </a:cubicBezTo>
                <a:cubicBezTo>
                  <a:pt x="29728" y="88292"/>
                  <a:pt x="33710" y="92273"/>
                  <a:pt x="38658" y="92273"/>
                </a:cubicBezTo>
                <a:lnTo>
                  <a:pt x="40742" y="92273"/>
                </a:lnTo>
                <a:lnTo>
                  <a:pt x="35682" y="142875"/>
                </a:lnTo>
                <a:lnTo>
                  <a:pt x="14771" y="169032"/>
                </a:lnTo>
                <a:cubicBezTo>
                  <a:pt x="12911" y="171376"/>
                  <a:pt x="11869" y="174278"/>
                  <a:pt x="11869" y="177292"/>
                </a:cubicBezTo>
                <a:cubicBezTo>
                  <a:pt x="11869" y="184584"/>
                  <a:pt x="17785" y="190500"/>
                  <a:pt x="25078" y="190500"/>
                </a:cubicBezTo>
                <a:lnTo>
                  <a:pt x="117686" y="190500"/>
                </a:lnTo>
                <a:cubicBezTo>
                  <a:pt x="124978" y="190500"/>
                  <a:pt x="130894" y="184584"/>
                  <a:pt x="130894" y="177292"/>
                </a:cubicBezTo>
                <a:cubicBezTo>
                  <a:pt x="130894" y="174278"/>
                  <a:pt x="129890" y="171376"/>
                  <a:pt x="127992" y="169032"/>
                </a:cubicBezTo>
                <a:lnTo>
                  <a:pt x="107156" y="142875"/>
                </a:lnTo>
                <a:lnTo>
                  <a:pt x="102096" y="92273"/>
                </a:lnTo>
                <a:lnTo>
                  <a:pt x="104180" y="92273"/>
                </a:lnTo>
                <a:cubicBezTo>
                  <a:pt x="109128" y="92273"/>
                  <a:pt x="113109" y="88292"/>
                  <a:pt x="113109" y="83344"/>
                </a:cubicBezTo>
                <a:cubicBezTo>
                  <a:pt x="113109" y="78916"/>
                  <a:pt x="109872" y="75195"/>
                  <a:pt x="105594" y="74526"/>
                </a:cubicBezTo>
                <a:lnTo>
                  <a:pt x="118021" y="49671"/>
                </a:lnTo>
                <a:cubicBezTo>
                  <a:pt x="118690" y="48332"/>
                  <a:pt x="119025" y="46844"/>
                  <a:pt x="119025" y="45355"/>
                </a:cubicBezTo>
                <a:cubicBezTo>
                  <a:pt x="119025" y="40035"/>
                  <a:pt x="114709" y="35719"/>
                  <a:pt x="109389" y="35719"/>
                </a:cubicBezTo>
                <a:lnTo>
                  <a:pt x="80330" y="35719"/>
                </a:lnTo>
                <a:lnTo>
                  <a:pt x="80330" y="20836"/>
                </a:lnTo>
                <a:lnTo>
                  <a:pt x="86283" y="20836"/>
                </a:lnTo>
                <a:cubicBezTo>
                  <a:pt x="91232" y="20836"/>
                  <a:pt x="95213" y="16855"/>
                  <a:pt x="95213" y="11906"/>
                </a:cubicBezTo>
                <a:cubicBezTo>
                  <a:pt x="95213" y="6958"/>
                  <a:pt x="91269" y="2977"/>
                  <a:pt x="86320" y="2977"/>
                </a:cubicBezTo>
                <a:lnTo>
                  <a:pt x="80367" y="2977"/>
                </a:lnTo>
                <a:lnTo>
                  <a:pt x="80367" y="-2977"/>
                </a:lnTo>
                <a:cubicBezTo>
                  <a:pt x="80367" y="-7925"/>
                  <a:pt x="76386" y="-11906"/>
                  <a:pt x="71438" y="-11906"/>
                </a:cubicBezTo>
                <a:cubicBezTo>
                  <a:pt x="66489" y="-11906"/>
                  <a:pt x="62508" y="-7925"/>
                  <a:pt x="62508" y="-2977"/>
                </a:cubicBezTo>
                <a:lnTo>
                  <a:pt x="62508" y="2977"/>
                </a:lnTo>
                <a:lnTo>
                  <a:pt x="56555" y="2977"/>
                </a:lnTo>
                <a:cubicBezTo>
                  <a:pt x="51606" y="2977"/>
                  <a:pt x="47625" y="6958"/>
                  <a:pt x="47625" y="11906"/>
                </a:cubicBezTo>
                <a:cubicBezTo>
                  <a:pt x="47625" y="16855"/>
                  <a:pt x="51606" y="20836"/>
                  <a:pt x="56555" y="20836"/>
                </a:cubicBezTo>
                <a:lnTo>
                  <a:pt x="62508" y="20836"/>
                </a:lnTo>
                <a:close/>
                <a:moveTo>
                  <a:pt x="121221" y="104031"/>
                </a:moveTo>
                <a:lnTo>
                  <a:pt x="124383" y="135843"/>
                </a:lnTo>
                <a:lnTo>
                  <a:pt x="142019" y="157869"/>
                </a:lnTo>
                <a:lnTo>
                  <a:pt x="143582" y="159990"/>
                </a:lnTo>
                <a:cubicBezTo>
                  <a:pt x="147005" y="165088"/>
                  <a:pt x="148828" y="171115"/>
                  <a:pt x="148828" y="177292"/>
                </a:cubicBezTo>
                <a:cubicBezTo>
                  <a:pt x="148828" y="182017"/>
                  <a:pt x="147786" y="186519"/>
                  <a:pt x="145889" y="190500"/>
                </a:cubicBezTo>
                <a:lnTo>
                  <a:pt x="176808" y="190500"/>
                </a:lnTo>
                <a:cubicBezTo>
                  <a:pt x="184361" y="190500"/>
                  <a:pt x="190500" y="184361"/>
                  <a:pt x="190500" y="176808"/>
                </a:cubicBezTo>
                <a:cubicBezTo>
                  <a:pt x="190500" y="174092"/>
                  <a:pt x="189681" y="171450"/>
                  <a:pt x="188193" y="169218"/>
                </a:cubicBezTo>
                <a:lnTo>
                  <a:pt x="178594" y="154818"/>
                </a:lnTo>
                <a:lnTo>
                  <a:pt x="178594" y="131006"/>
                </a:lnTo>
                <a:lnTo>
                  <a:pt x="183542" y="126057"/>
                </a:lnTo>
                <a:cubicBezTo>
                  <a:pt x="188007" y="121593"/>
                  <a:pt x="190500" y="115528"/>
                  <a:pt x="190500" y="109203"/>
                </a:cubicBezTo>
                <a:lnTo>
                  <a:pt x="190500" y="71438"/>
                </a:lnTo>
                <a:cubicBezTo>
                  <a:pt x="190500" y="64852"/>
                  <a:pt x="185179" y="59531"/>
                  <a:pt x="178594" y="59531"/>
                </a:cubicBezTo>
                <a:cubicBezTo>
                  <a:pt x="172008" y="59531"/>
                  <a:pt x="166688" y="64852"/>
                  <a:pt x="166688" y="71438"/>
                </a:cubicBezTo>
                <a:lnTo>
                  <a:pt x="166688" y="77391"/>
                </a:lnTo>
                <a:lnTo>
                  <a:pt x="154781" y="77391"/>
                </a:lnTo>
                <a:lnTo>
                  <a:pt x="154781" y="71438"/>
                </a:lnTo>
                <a:cubicBezTo>
                  <a:pt x="154781" y="64852"/>
                  <a:pt x="149461" y="59531"/>
                  <a:pt x="142875" y="59531"/>
                </a:cubicBezTo>
                <a:cubicBezTo>
                  <a:pt x="136289" y="59531"/>
                  <a:pt x="130969" y="64852"/>
                  <a:pt x="130969" y="71438"/>
                </a:cubicBezTo>
                <a:lnTo>
                  <a:pt x="130969" y="83344"/>
                </a:lnTo>
                <a:cubicBezTo>
                  <a:pt x="130969" y="91678"/>
                  <a:pt x="127174" y="99120"/>
                  <a:pt x="121221" y="104031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8467725" y="2019300"/>
            <a:ext cx="3209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กลยุทธ์การจัดการ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229600" y="2438400"/>
            <a:ext cx="3352800" cy="723900"/>
          </a:xfrm>
          <a:custGeom>
            <a:avLst/>
            <a:gdLst/>
            <a:ahLst/>
            <a:cxnLst/>
            <a:rect l="l" t="t" r="r" b="b"/>
            <a:pathLst>
              <a:path w="3352800" h="723900">
                <a:moveTo>
                  <a:pt x="0" y="0"/>
                </a:moveTo>
                <a:lnTo>
                  <a:pt x="3352800" y="0"/>
                </a:lnTo>
                <a:lnTo>
                  <a:pt x="33528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8343900" y="255270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Manage Closely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343900" y="281940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ประชุมบ่อย ร่วมตัดสินใจ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229600" y="3276600"/>
            <a:ext cx="3352800" cy="723900"/>
          </a:xfrm>
          <a:custGeom>
            <a:avLst/>
            <a:gdLst/>
            <a:ahLst/>
            <a:cxnLst/>
            <a:rect l="l" t="t" r="r" b="b"/>
            <a:pathLst>
              <a:path w="3352800" h="723900">
                <a:moveTo>
                  <a:pt x="0" y="0"/>
                </a:moveTo>
                <a:lnTo>
                  <a:pt x="3352800" y="0"/>
                </a:lnTo>
                <a:lnTo>
                  <a:pt x="33528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8343900" y="339090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Keep Satisfied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343900" y="365760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รายงานผล ขออนุมัติ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229600" y="4114800"/>
            <a:ext cx="3352800" cy="723900"/>
          </a:xfrm>
          <a:custGeom>
            <a:avLst/>
            <a:gdLst/>
            <a:ahLst/>
            <a:cxnLst/>
            <a:rect l="l" t="t" r="r" b="b"/>
            <a:pathLst>
              <a:path w="3352800" h="723900">
                <a:moveTo>
                  <a:pt x="0" y="0"/>
                </a:moveTo>
                <a:lnTo>
                  <a:pt x="3352800" y="0"/>
                </a:lnTo>
                <a:lnTo>
                  <a:pt x="33528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Text 57"/>
          <p:cNvSpPr/>
          <p:nvPr/>
        </p:nvSpPr>
        <p:spPr>
          <a:xfrm>
            <a:off x="8343900" y="422910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Keep Informed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343900" y="449580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ส่งข้อมูล รับ Feedback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229600" y="4953000"/>
            <a:ext cx="3352800" cy="723900"/>
          </a:xfrm>
          <a:custGeom>
            <a:avLst/>
            <a:gdLst/>
            <a:ahLst/>
            <a:cxnLst/>
            <a:rect l="l" t="t" r="r" b="b"/>
            <a:pathLst>
              <a:path w="3352800" h="723900">
                <a:moveTo>
                  <a:pt x="0" y="0"/>
                </a:moveTo>
                <a:lnTo>
                  <a:pt x="3352800" y="0"/>
                </a:lnTo>
                <a:lnTo>
                  <a:pt x="33528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8343900" y="506730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Monitor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343900" y="533400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ติดตาม ไม่ใช้ resource มาก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6231" y="391854"/>
            <a:ext cx="71246" cy="569969"/>
          </a:xfrm>
          <a:custGeom>
            <a:avLst/>
            <a:gdLst/>
            <a:ahLst/>
            <a:cxnLst/>
            <a:rect l="l" t="t" r="r" b="b"/>
            <a:pathLst>
              <a:path w="71246" h="569969">
                <a:moveTo>
                  <a:pt x="0" y="0"/>
                </a:moveTo>
                <a:lnTo>
                  <a:pt x="71246" y="0"/>
                </a:lnTo>
                <a:lnTo>
                  <a:pt x="71246" y="569969"/>
                </a:lnTo>
                <a:lnTo>
                  <a:pt x="0" y="569969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69969" y="356231"/>
            <a:ext cx="4461791" cy="213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2" b="1" kern="0" spc="56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DECISION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69969" y="569969"/>
            <a:ext cx="4604283" cy="427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66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Policy Options + MCDA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6231" y="1211185"/>
            <a:ext cx="11568596" cy="249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2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เลือกทางเลือกเชิงหลักฐานด้วย Multi-Criteria Decision Analysis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56231" y="1674285"/>
            <a:ext cx="7703492" cy="5183159"/>
          </a:xfrm>
          <a:custGeom>
            <a:avLst/>
            <a:gdLst/>
            <a:ahLst/>
            <a:cxnLst/>
            <a:rect l="l" t="t" r="r" b="b"/>
            <a:pathLst>
              <a:path w="7703492" h="5183159">
                <a:moveTo>
                  <a:pt x="0" y="0"/>
                </a:moveTo>
                <a:lnTo>
                  <a:pt x="7703492" y="0"/>
                </a:lnTo>
                <a:lnTo>
                  <a:pt x="7703492" y="5183159"/>
                </a:lnTo>
                <a:lnTo>
                  <a:pt x="0" y="5183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10045" y="1923533"/>
            <a:ext cx="187021" cy="213738"/>
          </a:xfrm>
          <a:custGeom>
            <a:avLst/>
            <a:gdLst/>
            <a:ahLst/>
            <a:cxnLst/>
            <a:rect l="l" t="t" r="r" b="b"/>
            <a:pathLst>
              <a:path w="187021" h="213738">
                <a:moveTo>
                  <a:pt x="106869" y="66793"/>
                </a:moveTo>
                <a:lnTo>
                  <a:pt x="106869" y="106869"/>
                </a:lnTo>
                <a:lnTo>
                  <a:pt x="160304" y="106869"/>
                </a:lnTo>
                <a:lnTo>
                  <a:pt x="160304" y="66793"/>
                </a:lnTo>
                <a:lnTo>
                  <a:pt x="106869" y="66793"/>
                </a:lnTo>
                <a:close/>
                <a:moveTo>
                  <a:pt x="80152" y="66793"/>
                </a:moveTo>
                <a:lnTo>
                  <a:pt x="26717" y="66793"/>
                </a:lnTo>
                <a:lnTo>
                  <a:pt x="26717" y="106869"/>
                </a:lnTo>
                <a:lnTo>
                  <a:pt x="80152" y="106869"/>
                </a:lnTo>
                <a:lnTo>
                  <a:pt x="80152" y="66793"/>
                </a:lnTo>
                <a:close/>
                <a:moveTo>
                  <a:pt x="0" y="133587"/>
                </a:moveTo>
                <a:lnTo>
                  <a:pt x="0" y="40076"/>
                </a:lnTo>
                <a:cubicBezTo>
                  <a:pt x="0" y="25340"/>
                  <a:pt x="11981" y="13359"/>
                  <a:pt x="26717" y="13359"/>
                </a:cubicBezTo>
                <a:lnTo>
                  <a:pt x="160304" y="13359"/>
                </a:lnTo>
                <a:cubicBezTo>
                  <a:pt x="175040" y="13359"/>
                  <a:pt x="187021" y="25340"/>
                  <a:pt x="187021" y="40076"/>
                </a:cubicBezTo>
                <a:lnTo>
                  <a:pt x="187021" y="173663"/>
                </a:lnTo>
                <a:cubicBezTo>
                  <a:pt x="187021" y="188399"/>
                  <a:pt x="175040" y="200380"/>
                  <a:pt x="160304" y="200380"/>
                </a:cubicBezTo>
                <a:lnTo>
                  <a:pt x="26717" y="200380"/>
                </a:lnTo>
                <a:cubicBezTo>
                  <a:pt x="11981" y="200380"/>
                  <a:pt x="0" y="188399"/>
                  <a:pt x="0" y="173663"/>
                </a:cubicBezTo>
                <a:lnTo>
                  <a:pt x="0" y="133587"/>
                </a:lnTo>
                <a:close/>
                <a:moveTo>
                  <a:pt x="160304" y="133587"/>
                </a:moveTo>
                <a:lnTo>
                  <a:pt x="106869" y="133587"/>
                </a:lnTo>
                <a:lnTo>
                  <a:pt x="106869" y="173663"/>
                </a:lnTo>
                <a:lnTo>
                  <a:pt x="160304" y="173663"/>
                </a:lnTo>
                <a:lnTo>
                  <a:pt x="160304" y="133587"/>
                </a:lnTo>
                <a:close/>
                <a:moveTo>
                  <a:pt x="80152" y="173663"/>
                </a:moveTo>
                <a:lnTo>
                  <a:pt x="80152" y="133587"/>
                </a:lnTo>
                <a:lnTo>
                  <a:pt x="26717" y="133587"/>
                </a:lnTo>
                <a:lnTo>
                  <a:pt x="26717" y="173663"/>
                </a:lnTo>
                <a:lnTo>
                  <a:pt x="80152" y="173663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37142" y="1888023"/>
            <a:ext cx="7115711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83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MCDA Table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69969" y="2351010"/>
            <a:ext cx="7276015" cy="712462"/>
          </a:xfrm>
          <a:custGeom>
            <a:avLst/>
            <a:gdLst/>
            <a:ahLst/>
            <a:cxnLst/>
            <a:rect l="l" t="t" r="r" b="b"/>
            <a:pathLst>
              <a:path w="7276015" h="712462">
                <a:moveTo>
                  <a:pt x="0" y="0"/>
                </a:moveTo>
                <a:lnTo>
                  <a:pt x="7276015" y="0"/>
                </a:lnTo>
                <a:lnTo>
                  <a:pt x="7276015" y="712462"/>
                </a:lnTo>
                <a:lnTo>
                  <a:pt x="0" y="712462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12462" y="2600372"/>
            <a:ext cx="2333312" cy="213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2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Policy Option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042434" y="2493503"/>
            <a:ext cx="1148844" cy="427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2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Effectiveness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982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(W:30%)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225232" y="2493503"/>
            <a:ext cx="1148844" cy="427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2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Cost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982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(W:25%)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408029" y="2493503"/>
            <a:ext cx="1148844" cy="427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2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Feasibility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982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(W:25%)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590827" y="2493503"/>
            <a:ext cx="1148844" cy="427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2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Equity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982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(W:20%)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77094" y="3177466"/>
            <a:ext cx="7263547" cy="512972"/>
          </a:xfrm>
          <a:custGeom>
            <a:avLst/>
            <a:gdLst/>
            <a:ahLst/>
            <a:cxnLst/>
            <a:rect l="l" t="t" r="r" b="b"/>
            <a:pathLst>
              <a:path w="7263547" h="512972">
                <a:moveTo>
                  <a:pt x="0" y="0"/>
                </a:moveTo>
                <a:lnTo>
                  <a:pt x="7263547" y="0"/>
                </a:lnTo>
                <a:lnTo>
                  <a:pt x="7263547" y="512972"/>
                </a:lnTo>
                <a:lnTo>
                  <a:pt x="0" y="51297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E3A5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26711" y="3327088"/>
            <a:ext cx="2324406" cy="213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2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Mobile ANC Clinic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274986" y="3312834"/>
            <a:ext cx="686858" cy="249362"/>
          </a:xfrm>
          <a:custGeom>
            <a:avLst/>
            <a:gdLst/>
            <a:ahLst/>
            <a:cxnLst/>
            <a:rect l="l" t="t" r="r" b="b"/>
            <a:pathLst>
              <a:path w="686858" h="249362">
                <a:moveTo>
                  <a:pt x="0" y="0"/>
                </a:moveTo>
                <a:lnTo>
                  <a:pt x="686858" y="0"/>
                </a:lnTo>
                <a:lnTo>
                  <a:pt x="686858" y="249362"/>
                </a:lnTo>
                <a:lnTo>
                  <a:pt x="0" y="249362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3243816" y="3312834"/>
            <a:ext cx="749198" cy="249362"/>
          </a:xfrm>
          <a:prstGeom prst="rect">
            <a:avLst/>
          </a:prstGeom>
          <a:noFill/>
          <a:ln/>
        </p:spPr>
        <p:txBody>
          <a:bodyPr wrap="square" lIns="71246" tIns="35623" rIns="71246" bIns="35623" rtlCol="0" anchor="ctr"/>
          <a:lstStyle/>
          <a:p>
            <a:pPr algn="ctr">
              <a:lnSpc>
                <a:spcPct val="120000"/>
              </a:lnSpc>
            </a:pPr>
            <a:r>
              <a:rPr lang="en-US" sz="98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4×0.3=1.2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371175" y="3312834"/>
            <a:ext cx="850612" cy="249362"/>
          </a:xfrm>
          <a:custGeom>
            <a:avLst/>
            <a:gdLst/>
            <a:ahLst/>
            <a:cxnLst/>
            <a:rect l="l" t="t" r="r" b="b"/>
            <a:pathLst>
              <a:path w="850612" h="249362">
                <a:moveTo>
                  <a:pt x="0" y="0"/>
                </a:moveTo>
                <a:lnTo>
                  <a:pt x="850612" y="0"/>
                </a:lnTo>
                <a:lnTo>
                  <a:pt x="850612" y="249362"/>
                </a:lnTo>
                <a:lnTo>
                  <a:pt x="0" y="249362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4340005" y="3312834"/>
            <a:ext cx="912953" cy="249362"/>
          </a:xfrm>
          <a:prstGeom prst="rect">
            <a:avLst/>
          </a:prstGeom>
          <a:noFill/>
          <a:ln/>
        </p:spPr>
        <p:txBody>
          <a:bodyPr wrap="square" lIns="71246" tIns="35623" rIns="71246" bIns="35623" rtlCol="0" anchor="ctr"/>
          <a:lstStyle/>
          <a:p>
            <a:pPr algn="ctr">
              <a:lnSpc>
                <a:spcPct val="120000"/>
              </a:lnSpc>
            </a:pPr>
            <a:r>
              <a:rPr lang="en-US" sz="98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3×0.25=0.75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592156" y="3312834"/>
            <a:ext cx="764672" cy="249362"/>
          </a:xfrm>
          <a:custGeom>
            <a:avLst/>
            <a:gdLst/>
            <a:ahLst/>
            <a:cxnLst/>
            <a:rect l="l" t="t" r="r" b="b"/>
            <a:pathLst>
              <a:path w="764672" h="249362">
                <a:moveTo>
                  <a:pt x="0" y="0"/>
                </a:moveTo>
                <a:lnTo>
                  <a:pt x="764672" y="0"/>
                </a:lnTo>
                <a:lnTo>
                  <a:pt x="764672" y="249362"/>
                </a:lnTo>
                <a:lnTo>
                  <a:pt x="0" y="249362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5560986" y="3312834"/>
            <a:ext cx="827012" cy="249362"/>
          </a:xfrm>
          <a:prstGeom prst="rect">
            <a:avLst/>
          </a:prstGeom>
          <a:noFill/>
          <a:ln/>
        </p:spPr>
        <p:txBody>
          <a:bodyPr wrap="square" lIns="71246" tIns="35623" rIns="71246" bIns="35623" rtlCol="0" anchor="ctr"/>
          <a:lstStyle/>
          <a:p>
            <a:pPr algn="ctr">
              <a:lnSpc>
                <a:spcPct val="120000"/>
              </a:lnSpc>
            </a:pPr>
            <a:r>
              <a:rPr lang="en-US" sz="98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4×0.25=1.0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806903" y="3312834"/>
            <a:ext cx="691310" cy="249362"/>
          </a:xfrm>
          <a:custGeom>
            <a:avLst/>
            <a:gdLst/>
            <a:ahLst/>
            <a:cxnLst/>
            <a:rect l="l" t="t" r="r" b="b"/>
            <a:pathLst>
              <a:path w="691310" h="249362">
                <a:moveTo>
                  <a:pt x="0" y="0"/>
                </a:moveTo>
                <a:lnTo>
                  <a:pt x="691310" y="0"/>
                </a:lnTo>
                <a:lnTo>
                  <a:pt x="691310" y="249362"/>
                </a:lnTo>
                <a:lnTo>
                  <a:pt x="0" y="249362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775733" y="3312834"/>
            <a:ext cx="753651" cy="249362"/>
          </a:xfrm>
          <a:prstGeom prst="rect">
            <a:avLst/>
          </a:prstGeom>
          <a:noFill/>
          <a:ln/>
        </p:spPr>
        <p:txBody>
          <a:bodyPr wrap="square" lIns="71246" tIns="35623" rIns="71246" bIns="35623" rtlCol="0" anchor="ctr"/>
          <a:lstStyle/>
          <a:p>
            <a:pPr algn="ctr">
              <a:lnSpc>
                <a:spcPct val="120000"/>
              </a:lnSpc>
            </a:pPr>
            <a:r>
              <a:rPr lang="en-US" sz="98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5×0.2=1.0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77094" y="3811559"/>
            <a:ext cx="7263547" cy="512972"/>
          </a:xfrm>
          <a:custGeom>
            <a:avLst/>
            <a:gdLst/>
            <a:ahLst/>
            <a:cxnLst/>
            <a:rect l="l" t="t" r="r" b="b"/>
            <a:pathLst>
              <a:path w="7263547" h="512972">
                <a:moveTo>
                  <a:pt x="0" y="0"/>
                </a:moveTo>
                <a:lnTo>
                  <a:pt x="7263547" y="0"/>
                </a:lnTo>
                <a:lnTo>
                  <a:pt x="7263547" y="512972"/>
                </a:lnTo>
                <a:lnTo>
                  <a:pt x="0" y="51297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C75B4A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26711" y="3961181"/>
            <a:ext cx="2324406" cy="213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2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Transport Voucher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258955" y="3946926"/>
            <a:ext cx="718807" cy="249362"/>
          </a:xfrm>
          <a:custGeom>
            <a:avLst/>
            <a:gdLst/>
            <a:ahLst/>
            <a:cxnLst/>
            <a:rect l="l" t="t" r="r" b="b"/>
            <a:pathLst>
              <a:path w="718807" h="249362">
                <a:moveTo>
                  <a:pt x="0" y="0"/>
                </a:moveTo>
                <a:lnTo>
                  <a:pt x="718807" y="0"/>
                </a:lnTo>
                <a:lnTo>
                  <a:pt x="718807" y="249362"/>
                </a:lnTo>
                <a:lnTo>
                  <a:pt x="0" y="249362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3227785" y="3946926"/>
            <a:ext cx="781147" cy="249362"/>
          </a:xfrm>
          <a:prstGeom prst="rect">
            <a:avLst/>
          </a:prstGeom>
          <a:noFill/>
          <a:ln/>
        </p:spPr>
        <p:txBody>
          <a:bodyPr wrap="square" lIns="71246" tIns="35623" rIns="71246" bIns="35623" rtlCol="0" anchor="ctr"/>
          <a:lstStyle/>
          <a:p>
            <a:pPr algn="ctr">
              <a:lnSpc>
                <a:spcPct val="120000"/>
              </a:lnSpc>
            </a:pPr>
            <a:r>
              <a:rPr lang="en-US" sz="98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3×0.3=0.9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414145" y="3946926"/>
            <a:ext cx="764672" cy="249362"/>
          </a:xfrm>
          <a:custGeom>
            <a:avLst/>
            <a:gdLst/>
            <a:ahLst/>
            <a:cxnLst/>
            <a:rect l="l" t="t" r="r" b="b"/>
            <a:pathLst>
              <a:path w="764672" h="249362">
                <a:moveTo>
                  <a:pt x="0" y="0"/>
                </a:moveTo>
                <a:lnTo>
                  <a:pt x="764672" y="0"/>
                </a:lnTo>
                <a:lnTo>
                  <a:pt x="764672" y="249362"/>
                </a:lnTo>
                <a:lnTo>
                  <a:pt x="0" y="249362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4382975" y="3946926"/>
            <a:ext cx="827012" cy="249362"/>
          </a:xfrm>
          <a:prstGeom prst="rect">
            <a:avLst/>
          </a:prstGeom>
          <a:noFill/>
          <a:ln/>
        </p:spPr>
        <p:txBody>
          <a:bodyPr wrap="square" lIns="71246" tIns="35623" rIns="71246" bIns="35623" rtlCol="0" anchor="ctr"/>
          <a:lstStyle/>
          <a:p>
            <a:pPr algn="ctr">
              <a:lnSpc>
                <a:spcPct val="120000"/>
              </a:lnSpc>
            </a:pPr>
            <a:r>
              <a:rPr lang="en-US" sz="98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4×0.25=1.0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560652" y="3946926"/>
            <a:ext cx="827791" cy="249362"/>
          </a:xfrm>
          <a:custGeom>
            <a:avLst/>
            <a:gdLst/>
            <a:ahLst/>
            <a:cxnLst/>
            <a:rect l="l" t="t" r="r" b="b"/>
            <a:pathLst>
              <a:path w="827791" h="249362">
                <a:moveTo>
                  <a:pt x="0" y="0"/>
                </a:moveTo>
                <a:lnTo>
                  <a:pt x="827791" y="0"/>
                </a:lnTo>
                <a:lnTo>
                  <a:pt x="827791" y="249362"/>
                </a:lnTo>
                <a:lnTo>
                  <a:pt x="0" y="249362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5529482" y="3946926"/>
            <a:ext cx="890132" cy="249362"/>
          </a:xfrm>
          <a:prstGeom prst="rect">
            <a:avLst/>
          </a:prstGeom>
          <a:noFill/>
          <a:ln/>
        </p:spPr>
        <p:txBody>
          <a:bodyPr wrap="square" lIns="71246" tIns="35623" rIns="71246" bIns="35623" rtlCol="0" anchor="ctr"/>
          <a:lstStyle/>
          <a:p>
            <a:pPr algn="ctr">
              <a:lnSpc>
                <a:spcPct val="120000"/>
              </a:lnSpc>
            </a:pPr>
            <a:r>
              <a:rPr lang="en-US" sz="98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5×0.25=1.25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792765" y="3946926"/>
            <a:ext cx="719586" cy="249362"/>
          </a:xfrm>
          <a:custGeom>
            <a:avLst/>
            <a:gdLst/>
            <a:ahLst/>
            <a:cxnLst/>
            <a:rect l="l" t="t" r="r" b="b"/>
            <a:pathLst>
              <a:path w="719586" h="249362">
                <a:moveTo>
                  <a:pt x="0" y="0"/>
                </a:moveTo>
                <a:lnTo>
                  <a:pt x="719586" y="0"/>
                </a:lnTo>
                <a:lnTo>
                  <a:pt x="719586" y="249362"/>
                </a:lnTo>
                <a:lnTo>
                  <a:pt x="0" y="249362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761595" y="3946926"/>
            <a:ext cx="781927" cy="249362"/>
          </a:xfrm>
          <a:prstGeom prst="rect">
            <a:avLst/>
          </a:prstGeom>
          <a:noFill/>
          <a:ln/>
        </p:spPr>
        <p:txBody>
          <a:bodyPr wrap="square" lIns="71246" tIns="35623" rIns="71246" bIns="35623" rtlCol="0" anchor="ctr"/>
          <a:lstStyle/>
          <a:p>
            <a:pPr algn="ctr">
              <a:lnSpc>
                <a:spcPct val="120000"/>
              </a:lnSpc>
            </a:pPr>
            <a:r>
              <a:rPr lang="en-US" sz="98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4×0.2=0.8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77094" y="4445651"/>
            <a:ext cx="7263547" cy="512972"/>
          </a:xfrm>
          <a:custGeom>
            <a:avLst/>
            <a:gdLst/>
            <a:ahLst/>
            <a:cxnLst/>
            <a:rect l="l" t="t" r="r" b="b"/>
            <a:pathLst>
              <a:path w="7263547" h="512972">
                <a:moveTo>
                  <a:pt x="0" y="0"/>
                </a:moveTo>
                <a:lnTo>
                  <a:pt x="7263547" y="0"/>
                </a:lnTo>
                <a:lnTo>
                  <a:pt x="7263547" y="512972"/>
                </a:lnTo>
                <a:lnTo>
                  <a:pt x="0" y="51297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E3A5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726711" y="4595265"/>
            <a:ext cx="2324406" cy="213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2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Health Education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259512" y="4581019"/>
            <a:ext cx="717694" cy="249362"/>
          </a:xfrm>
          <a:custGeom>
            <a:avLst/>
            <a:gdLst/>
            <a:ahLst/>
            <a:cxnLst/>
            <a:rect l="l" t="t" r="r" b="b"/>
            <a:pathLst>
              <a:path w="717694" h="249362">
                <a:moveTo>
                  <a:pt x="0" y="0"/>
                </a:moveTo>
                <a:lnTo>
                  <a:pt x="717694" y="0"/>
                </a:lnTo>
                <a:lnTo>
                  <a:pt x="717694" y="249362"/>
                </a:lnTo>
                <a:lnTo>
                  <a:pt x="0" y="249362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3228342" y="4581019"/>
            <a:ext cx="780034" cy="249362"/>
          </a:xfrm>
          <a:prstGeom prst="rect">
            <a:avLst/>
          </a:prstGeom>
          <a:noFill/>
          <a:ln/>
        </p:spPr>
        <p:txBody>
          <a:bodyPr wrap="square" lIns="71246" tIns="35623" rIns="71246" bIns="35623" rtlCol="0" anchor="ctr"/>
          <a:lstStyle/>
          <a:p>
            <a:pPr algn="ctr">
              <a:lnSpc>
                <a:spcPct val="120000"/>
              </a:lnSpc>
            </a:pPr>
            <a:r>
              <a:rPr lang="en-US" sz="98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2×0.3=0.6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382530" y="4581019"/>
            <a:ext cx="827791" cy="249362"/>
          </a:xfrm>
          <a:custGeom>
            <a:avLst/>
            <a:gdLst/>
            <a:ahLst/>
            <a:cxnLst/>
            <a:rect l="l" t="t" r="r" b="b"/>
            <a:pathLst>
              <a:path w="827791" h="249362">
                <a:moveTo>
                  <a:pt x="0" y="0"/>
                </a:moveTo>
                <a:lnTo>
                  <a:pt x="827791" y="0"/>
                </a:lnTo>
                <a:lnTo>
                  <a:pt x="827791" y="249362"/>
                </a:lnTo>
                <a:lnTo>
                  <a:pt x="0" y="249362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4351360" y="4581019"/>
            <a:ext cx="890132" cy="249362"/>
          </a:xfrm>
          <a:prstGeom prst="rect">
            <a:avLst/>
          </a:prstGeom>
          <a:noFill/>
          <a:ln/>
        </p:spPr>
        <p:txBody>
          <a:bodyPr wrap="square" lIns="71246" tIns="35623" rIns="71246" bIns="35623" rtlCol="0" anchor="ctr"/>
          <a:lstStyle/>
          <a:p>
            <a:pPr algn="ctr">
              <a:lnSpc>
                <a:spcPct val="120000"/>
              </a:lnSpc>
            </a:pPr>
            <a:r>
              <a:rPr lang="en-US" sz="98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5×0.25=1.25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560652" y="4581019"/>
            <a:ext cx="827791" cy="249362"/>
          </a:xfrm>
          <a:custGeom>
            <a:avLst/>
            <a:gdLst/>
            <a:ahLst/>
            <a:cxnLst/>
            <a:rect l="l" t="t" r="r" b="b"/>
            <a:pathLst>
              <a:path w="827791" h="249362">
                <a:moveTo>
                  <a:pt x="0" y="0"/>
                </a:moveTo>
                <a:lnTo>
                  <a:pt x="827791" y="0"/>
                </a:lnTo>
                <a:lnTo>
                  <a:pt x="827791" y="249362"/>
                </a:lnTo>
                <a:lnTo>
                  <a:pt x="0" y="249362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5529482" y="4581019"/>
            <a:ext cx="890132" cy="249362"/>
          </a:xfrm>
          <a:prstGeom prst="rect">
            <a:avLst/>
          </a:prstGeom>
          <a:noFill/>
          <a:ln/>
        </p:spPr>
        <p:txBody>
          <a:bodyPr wrap="square" lIns="71246" tIns="35623" rIns="71246" bIns="35623" rtlCol="0" anchor="ctr"/>
          <a:lstStyle/>
          <a:p>
            <a:pPr algn="ctr">
              <a:lnSpc>
                <a:spcPct val="120000"/>
              </a:lnSpc>
            </a:pPr>
            <a:r>
              <a:rPr lang="en-US" sz="98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5×0.25=1.25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793767" y="4581019"/>
            <a:ext cx="717694" cy="249362"/>
          </a:xfrm>
          <a:custGeom>
            <a:avLst/>
            <a:gdLst/>
            <a:ahLst/>
            <a:cxnLst/>
            <a:rect l="l" t="t" r="r" b="b"/>
            <a:pathLst>
              <a:path w="717694" h="249362">
                <a:moveTo>
                  <a:pt x="0" y="0"/>
                </a:moveTo>
                <a:lnTo>
                  <a:pt x="717694" y="0"/>
                </a:lnTo>
                <a:lnTo>
                  <a:pt x="717694" y="249362"/>
                </a:lnTo>
                <a:lnTo>
                  <a:pt x="0" y="249362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6762597" y="4581019"/>
            <a:ext cx="780034" cy="249362"/>
          </a:xfrm>
          <a:prstGeom prst="rect">
            <a:avLst/>
          </a:prstGeom>
          <a:noFill/>
          <a:ln/>
        </p:spPr>
        <p:txBody>
          <a:bodyPr wrap="square" lIns="71246" tIns="35623" rIns="71246" bIns="35623" rtlCol="0" anchor="ctr"/>
          <a:lstStyle/>
          <a:p>
            <a:pPr algn="ctr">
              <a:lnSpc>
                <a:spcPct val="120000"/>
              </a:lnSpc>
            </a:pPr>
            <a:r>
              <a:rPr lang="en-US" sz="98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3×0.2=0.6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69969" y="5108242"/>
            <a:ext cx="2333312" cy="854954"/>
          </a:xfrm>
          <a:custGeom>
            <a:avLst/>
            <a:gdLst/>
            <a:ahLst/>
            <a:cxnLst/>
            <a:rect l="l" t="t" r="r" b="b"/>
            <a:pathLst>
              <a:path w="2333312" h="854954">
                <a:moveTo>
                  <a:pt x="0" y="0"/>
                </a:moveTo>
                <a:lnTo>
                  <a:pt x="2333312" y="0"/>
                </a:lnTo>
                <a:lnTo>
                  <a:pt x="2333312" y="854954"/>
                </a:lnTo>
                <a:lnTo>
                  <a:pt x="0" y="854954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676839" y="5250735"/>
            <a:ext cx="2119573" cy="213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2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Mobile Clinic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45668" y="5500096"/>
            <a:ext cx="2181914" cy="320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04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3.95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3042434" y="5108242"/>
            <a:ext cx="2333312" cy="854954"/>
          </a:xfrm>
          <a:custGeom>
            <a:avLst/>
            <a:gdLst/>
            <a:ahLst/>
            <a:cxnLst/>
            <a:rect l="l" t="t" r="r" b="b"/>
            <a:pathLst>
              <a:path w="2333312" h="854954">
                <a:moveTo>
                  <a:pt x="0" y="0"/>
                </a:moveTo>
                <a:lnTo>
                  <a:pt x="2333312" y="0"/>
                </a:lnTo>
                <a:lnTo>
                  <a:pt x="2333312" y="854954"/>
                </a:lnTo>
                <a:lnTo>
                  <a:pt x="0" y="854954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3149303" y="5250735"/>
            <a:ext cx="2119573" cy="213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2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Transport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3118133" y="5500096"/>
            <a:ext cx="2181914" cy="320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04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3.95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5514898" y="5108242"/>
            <a:ext cx="2333312" cy="854954"/>
          </a:xfrm>
          <a:custGeom>
            <a:avLst/>
            <a:gdLst/>
            <a:ahLst/>
            <a:cxnLst/>
            <a:rect l="l" t="t" r="r" b="b"/>
            <a:pathLst>
              <a:path w="2333312" h="854954">
                <a:moveTo>
                  <a:pt x="0" y="0"/>
                </a:moveTo>
                <a:lnTo>
                  <a:pt x="2333312" y="0"/>
                </a:lnTo>
                <a:lnTo>
                  <a:pt x="2333312" y="854954"/>
                </a:lnTo>
                <a:lnTo>
                  <a:pt x="0" y="854954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5621768" y="5250735"/>
            <a:ext cx="2119573" cy="213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2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Education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5590598" y="5500096"/>
            <a:ext cx="2181914" cy="320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04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3.70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569969" y="6105689"/>
            <a:ext cx="7276015" cy="534346"/>
          </a:xfrm>
          <a:custGeom>
            <a:avLst/>
            <a:gdLst/>
            <a:ahLst/>
            <a:cxnLst/>
            <a:rect l="l" t="t" r="r" b="b"/>
            <a:pathLst>
              <a:path w="7276015" h="534346">
                <a:moveTo>
                  <a:pt x="0" y="0"/>
                </a:moveTo>
                <a:lnTo>
                  <a:pt x="7276015" y="0"/>
                </a:lnTo>
                <a:lnTo>
                  <a:pt x="7276015" y="534346"/>
                </a:lnTo>
                <a:lnTo>
                  <a:pt x="0" y="534346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Shape 53"/>
          <p:cNvSpPr/>
          <p:nvPr/>
        </p:nvSpPr>
        <p:spPr>
          <a:xfrm>
            <a:off x="739179" y="6265992"/>
            <a:ext cx="213738" cy="213738"/>
          </a:xfrm>
          <a:custGeom>
            <a:avLst/>
            <a:gdLst/>
            <a:ahLst/>
            <a:cxnLst/>
            <a:rect l="l" t="t" r="r" b="b"/>
            <a:pathLst>
              <a:path w="213738" h="213738">
                <a:moveTo>
                  <a:pt x="60239" y="0"/>
                </a:moveTo>
                <a:lnTo>
                  <a:pt x="153750" y="0"/>
                </a:lnTo>
                <a:cubicBezTo>
                  <a:pt x="164812" y="0"/>
                  <a:pt x="173830" y="9101"/>
                  <a:pt x="173412" y="20121"/>
                </a:cubicBezTo>
                <a:cubicBezTo>
                  <a:pt x="173329" y="22334"/>
                  <a:pt x="173245" y="24547"/>
                  <a:pt x="173120" y="26717"/>
                </a:cubicBezTo>
                <a:lnTo>
                  <a:pt x="193826" y="26717"/>
                </a:lnTo>
                <a:cubicBezTo>
                  <a:pt x="204721" y="26717"/>
                  <a:pt x="214323" y="35734"/>
                  <a:pt x="213488" y="47507"/>
                </a:cubicBezTo>
                <a:cubicBezTo>
                  <a:pt x="210357" y="90797"/>
                  <a:pt x="188232" y="114592"/>
                  <a:pt x="164228" y="127032"/>
                </a:cubicBezTo>
                <a:cubicBezTo>
                  <a:pt x="157632" y="130456"/>
                  <a:pt x="150911" y="133002"/>
                  <a:pt x="144524" y="134881"/>
                </a:cubicBezTo>
                <a:cubicBezTo>
                  <a:pt x="136091" y="146820"/>
                  <a:pt x="127325" y="153124"/>
                  <a:pt x="120353" y="156505"/>
                </a:cubicBezTo>
                <a:lnTo>
                  <a:pt x="120353" y="187021"/>
                </a:lnTo>
                <a:lnTo>
                  <a:pt x="147070" y="187021"/>
                </a:lnTo>
                <a:cubicBezTo>
                  <a:pt x="154459" y="187021"/>
                  <a:pt x="160429" y="192991"/>
                  <a:pt x="160429" y="200380"/>
                </a:cubicBezTo>
                <a:cubicBezTo>
                  <a:pt x="160429" y="207769"/>
                  <a:pt x="154459" y="213738"/>
                  <a:pt x="147070" y="213738"/>
                </a:cubicBezTo>
                <a:lnTo>
                  <a:pt x="66919" y="213738"/>
                </a:lnTo>
                <a:cubicBezTo>
                  <a:pt x="59530" y="213738"/>
                  <a:pt x="53560" y="207769"/>
                  <a:pt x="53560" y="200380"/>
                </a:cubicBezTo>
                <a:cubicBezTo>
                  <a:pt x="53560" y="192991"/>
                  <a:pt x="59530" y="187021"/>
                  <a:pt x="66919" y="187021"/>
                </a:cubicBezTo>
                <a:lnTo>
                  <a:pt x="93636" y="187021"/>
                </a:lnTo>
                <a:lnTo>
                  <a:pt x="93636" y="156505"/>
                </a:lnTo>
                <a:cubicBezTo>
                  <a:pt x="86957" y="153291"/>
                  <a:pt x="78649" y="147321"/>
                  <a:pt x="70550" y="136342"/>
                </a:cubicBezTo>
                <a:cubicBezTo>
                  <a:pt x="62869" y="134338"/>
                  <a:pt x="54520" y="131291"/>
                  <a:pt x="46380" y="126699"/>
                </a:cubicBezTo>
                <a:cubicBezTo>
                  <a:pt x="23795" y="114050"/>
                  <a:pt x="3423" y="90213"/>
                  <a:pt x="501" y="47423"/>
                </a:cubicBezTo>
                <a:cubicBezTo>
                  <a:pt x="-292" y="35693"/>
                  <a:pt x="9268" y="26676"/>
                  <a:pt x="20163" y="26676"/>
                </a:cubicBezTo>
                <a:lnTo>
                  <a:pt x="40869" y="26676"/>
                </a:lnTo>
                <a:cubicBezTo>
                  <a:pt x="40744" y="24505"/>
                  <a:pt x="40660" y="22334"/>
                  <a:pt x="40577" y="20080"/>
                </a:cubicBezTo>
                <a:cubicBezTo>
                  <a:pt x="40159" y="9017"/>
                  <a:pt x="49177" y="-42"/>
                  <a:pt x="60239" y="-42"/>
                </a:cubicBezTo>
                <a:close/>
                <a:moveTo>
                  <a:pt x="42372" y="46755"/>
                </a:moveTo>
                <a:lnTo>
                  <a:pt x="20497" y="46755"/>
                </a:lnTo>
                <a:cubicBezTo>
                  <a:pt x="23085" y="82114"/>
                  <a:pt x="39325" y="99814"/>
                  <a:pt x="56065" y="109207"/>
                </a:cubicBezTo>
                <a:cubicBezTo>
                  <a:pt x="50053" y="93636"/>
                  <a:pt x="45085" y="73306"/>
                  <a:pt x="42372" y="46755"/>
                </a:cubicBezTo>
                <a:close/>
                <a:moveTo>
                  <a:pt x="158634" y="107203"/>
                </a:moveTo>
                <a:cubicBezTo>
                  <a:pt x="175541" y="97268"/>
                  <a:pt x="190820" y="79609"/>
                  <a:pt x="193408" y="46755"/>
                </a:cubicBezTo>
                <a:lnTo>
                  <a:pt x="171575" y="46755"/>
                </a:lnTo>
                <a:cubicBezTo>
                  <a:pt x="168987" y="72178"/>
                  <a:pt x="164311" y="91924"/>
                  <a:pt x="158634" y="107203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1086504" y="6248181"/>
            <a:ext cx="4871457" cy="249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2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Recommended: Mobile ANC Clinic + Transport Voucher (Combined)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272459" y="1674285"/>
            <a:ext cx="3562308" cy="4631001"/>
          </a:xfrm>
          <a:custGeom>
            <a:avLst/>
            <a:gdLst/>
            <a:ahLst/>
            <a:cxnLst/>
            <a:rect l="l" t="t" r="r" b="b"/>
            <a:pathLst>
              <a:path w="3562308" h="4631001">
                <a:moveTo>
                  <a:pt x="0" y="0"/>
                </a:moveTo>
                <a:lnTo>
                  <a:pt x="3562308" y="0"/>
                </a:lnTo>
                <a:lnTo>
                  <a:pt x="3562308" y="4631001"/>
                </a:lnTo>
                <a:lnTo>
                  <a:pt x="0" y="4631001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Shape 56"/>
          <p:cNvSpPr/>
          <p:nvPr/>
        </p:nvSpPr>
        <p:spPr>
          <a:xfrm>
            <a:off x="8508462" y="1923646"/>
            <a:ext cx="178115" cy="178115"/>
          </a:xfrm>
          <a:custGeom>
            <a:avLst/>
            <a:gdLst/>
            <a:ahLst/>
            <a:cxnLst/>
            <a:rect l="l" t="t" r="r" b="b"/>
            <a:pathLst>
              <a:path w="178115" h="178115">
                <a:moveTo>
                  <a:pt x="0" y="25047"/>
                </a:moveTo>
                <a:cubicBezTo>
                  <a:pt x="0" y="20455"/>
                  <a:pt x="3722" y="16698"/>
                  <a:pt x="8349" y="16698"/>
                </a:cubicBezTo>
                <a:lnTo>
                  <a:pt x="25047" y="16698"/>
                </a:lnTo>
                <a:cubicBezTo>
                  <a:pt x="29674" y="16698"/>
                  <a:pt x="33397" y="20421"/>
                  <a:pt x="33397" y="25047"/>
                </a:cubicBezTo>
                <a:lnTo>
                  <a:pt x="33397" y="61227"/>
                </a:lnTo>
                <a:lnTo>
                  <a:pt x="41746" y="61227"/>
                </a:lnTo>
                <a:cubicBezTo>
                  <a:pt x="46373" y="61227"/>
                  <a:pt x="50095" y="64950"/>
                  <a:pt x="50095" y="69576"/>
                </a:cubicBezTo>
                <a:cubicBezTo>
                  <a:pt x="50095" y="74203"/>
                  <a:pt x="46373" y="77925"/>
                  <a:pt x="41746" y="77925"/>
                </a:cubicBezTo>
                <a:lnTo>
                  <a:pt x="8349" y="77925"/>
                </a:lnTo>
                <a:cubicBezTo>
                  <a:pt x="3722" y="77925"/>
                  <a:pt x="0" y="74203"/>
                  <a:pt x="0" y="69576"/>
                </a:cubicBezTo>
                <a:cubicBezTo>
                  <a:pt x="0" y="64950"/>
                  <a:pt x="3722" y="61227"/>
                  <a:pt x="8349" y="61227"/>
                </a:cubicBezTo>
                <a:lnTo>
                  <a:pt x="16698" y="61227"/>
                </a:lnTo>
                <a:lnTo>
                  <a:pt x="16698" y="33397"/>
                </a:lnTo>
                <a:lnTo>
                  <a:pt x="8349" y="33397"/>
                </a:lnTo>
                <a:cubicBezTo>
                  <a:pt x="3722" y="33397"/>
                  <a:pt x="0" y="29674"/>
                  <a:pt x="0" y="25047"/>
                </a:cubicBezTo>
                <a:close/>
                <a:moveTo>
                  <a:pt x="10576" y="104782"/>
                </a:moveTo>
                <a:cubicBezTo>
                  <a:pt x="14541" y="101790"/>
                  <a:pt x="19377" y="100190"/>
                  <a:pt x="24352" y="100190"/>
                </a:cubicBezTo>
                <a:lnTo>
                  <a:pt x="26056" y="100190"/>
                </a:lnTo>
                <a:cubicBezTo>
                  <a:pt x="37780" y="100190"/>
                  <a:pt x="47312" y="109722"/>
                  <a:pt x="47312" y="121445"/>
                </a:cubicBezTo>
                <a:cubicBezTo>
                  <a:pt x="47312" y="128264"/>
                  <a:pt x="44042" y="134630"/>
                  <a:pt x="38545" y="138631"/>
                </a:cubicBezTo>
                <a:lnTo>
                  <a:pt x="30196" y="144719"/>
                </a:lnTo>
                <a:lnTo>
                  <a:pt x="41746" y="144719"/>
                </a:lnTo>
                <a:cubicBezTo>
                  <a:pt x="46373" y="144719"/>
                  <a:pt x="50095" y="148441"/>
                  <a:pt x="50095" y="153068"/>
                </a:cubicBezTo>
                <a:cubicBezTo>
                  <a:pt x="50095" y="157695"/>
                  <a:pt x="46373" y="161417"/>
                  <a:pt x="41746" y="161417"/>
                </a:cubicBezTo>
                <a:lnTo>
                  <a:pt x="10193" y="161417"/>
                </a:lnTo>
                <a:cubicBezTo>
                  <a:pt x="4557" y="161417"/>
                  <a:pt x="0" y="156860"/>
                  <a:pt x="0" y="151224"/>
                </a:cubicBezTo>
                <a:cubicBezTo>
                  <a:pt x="0" y="147954"/>
                  <a:pt x="1565" y="144893"/>
                  <a:pt x="4209" y="142979"/>
                </a:cubicBezTo>
                <a:lnTo>
                  <a:pt x="28735" y="125133"/>
                </a:lnTo>
                <a:cubicBezTo>
                  <a:pt x="29918" y="124263"/>
                  <a:pt x="30614" y="122907"/>
                  <a:pt x="30614" y="121445"/>
                </a:cubicBezTo>
                <a:cubicBezTo>
                  <a:pt x="30614" y="118941"/>
                  <a:pt x="28561" y="116888"/>
                  <a:pt x="26056" y="116888"/>
                </a:cubicBezTo>
                <a:lnTo>
                  <a:pt x="24352" y="116888"/>
                </a:lnTo>
                <a:cubicBezTo>
                  <a:pt x="22995" y="116888"/>
                  <a:pt x="21673" y="117340"/>
                  <a:pt x="20595" y="118141"/>
                </a:cubicBezTo>
                <a:lnTo>
                  <a:pt x="13359" y="123568"/>
                </a:lnTo>
                <a:cubicBezTo>
                  <a:pt x="9671" y="126351"/>
                  <a:pt x="4453" y="125585"/>
                  <a:pt x="1670" y="121898"/>
                </a:cubicBezTo>
                <a:cubicBezTo>
                  <a:pt x="-1113" y="118210"/>
                  <a:pt x="-348" y="112992"/>
                  <a:pt x="3340" y="110209"/>
                </a:cubicBezTo>
                <a:lnTo>
                  <a:pt x="10576" y="104782"/>
                </a:lnTo>
                <a:close/>
                <a:moveTo>
                  <a:pt x="77925" y="22264"/>
                </a:moveTo>
                <a:lnTo>
                  <a:pt x="166983" y="22264"/>
                </a:lnTo>
                <a:cubicBezTo>
                  <a:pt x="173141" y="22264"/>
                  <a:pt x="178115" y="27239"/>
                  <a:pt x="178115" y="33397"/>
                </a:cubicBezTo>
                <a:cubicBezTo>
                  <a:pt x="178115" y="39554"/>
                  <a:pt x="173141" y="44529"/>
                  <a:pt x="166983" y="44529"/>
                </a:cubicBezTo>
                <a:lnTo>
                  <a:pt x="77925" y="44529"/>
                </a:lnTo>
                <a:cubicBezTo>
                  <a:pt x="71768" y="44529"/>
                  <a:pt x="66793" y="39554"/>
                  <a:pt x="66793" y="33397"/>
                </a:cubicBezTo>
                <a:cubicBezTo>
                  <a:pt x="66793" y="27239"/>
                  <a:pt x="71768" y="22264"/>
                  <a:pt x="77925" y="22264"/>
                </a:cubicBezTo>
                <a:close/>
                <a:moveTo>
                  <a:pt x="77925" y="77925"/>
                </a:moveTo>
                <a:lnTo>
                  <a:pt x="166983" y="77925"/>
                </a:lnTo>
                <a:cubicBezTo>
                  <a:pt x="173141" y="77925"/>
                  <a:pt x="178115" y="82900"/>
                  <a:pt x="178115" y="89058"/>
                </a:cubicBezTo>
                <a:cubicBezTo>
                  <a:pt x="178115" y="95215"/>
                  <a:pt x="173141" y="100190"/>
                  <a:pt x="166983" y="100190"/>
                </a:cubicBezTo>
                <a:lnTo>
                  <a:pt x="77925" y="100190"/>
                </a:lnTo>
                <a:cubicBezTo>
                  <a:pt x="71768" y="100190"/>
                  <a:pt x="66793" y="95215"/>
                  <a:pt x="66793" y="89058"/>
                </a:cubicBezTo>
                <a:cubicBezTo>
                  <a:pt x="66793" y="82900"/>
                  <a:pt x="71768" y="77925"/>
                  <a:pt x="77925" y="77925"/>
                </a:cubicBezTo>
                <a:close/>
                <a:moveTo>
                  <a:pt x="77925" y="133587"/>
                </a:moveTo>
                <a:lnTo>
                  <a:pt x="166983" y="133587"/>
                </a:lnTo>
                <a:cubicBezTo>
                  <a:pt x="173141" y="133587"/>
                  <a:pt x="178115" y="138561"/>
                  <a:pt x="178115" y="144719"/>
                </a:cubicBezTo>
                <a:cubicBezTo>
                  <a:pt x="178115" y="150876"/>
                  <a:pt x="173141" y="155851"/>
                  <a:pt x="166983" y="155851"/>
                </a:cubicBezTo>
                <a:lnTo>
                  <a:pt x="77925" y="155851"/>
                </a:lnTo>
                <a:cubicBezTo>
                  <a:pt x="71768" y="155851"/>
                  <a:pt x="66793" y="150876"/>
                  <a:pt x="66793" y="144719"/>
                </a:cubicBezTo>
                <a:cubicBezTo>
                  <a:pt x="66793" y="138561"/>
                  <a:pt x="71768" y="133587"/>
                  <a:pt x="77925" y="133587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Text 57"/>
          <p:cNvSpPr/>
          <p:nvPr/>
        </p:nvSpPr>
        <p:spPr>
          <a:xfrm>
            <a:off x="8708842" y="1888023"/>
            <a:ext cx="3001245" cy="249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2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ขั้นตอน MCDA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486198" y="2279877"/>
            <a:ext cx="3134831" cy="676839"/>
          </a:xfrm>
          <a:custGeom>
            <a:avLst/>
            <a:gdLst/>
            <a:ahLst/>
            <a:cxnLst/>
            <a:rect l="l" t="t" r="r" b="b"/>
            <a:pathLst>
              <a:path w="3134831" h="676839">
                <a:moveTo>
                  <a:pt x="0" y="0"/>
                </a:moveTo>
                <a:lnTo>
                  <a:pt x="3134831" y="0"/>
                </a:lnTo>
                <a:lnTo>
                  <a:pt x="3134831" y="676839"/>
                </a:lnTo>
                <a:lnTo>
                  <a:pt x="0" y="676839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Text 59"/>
          <p:cNvSpPr/>
          <p:nvPr/>
        </p:nvSpPr>
        <p:spPr>
          <a:xfrm>
            <a:off x="8593067" y="2386747"/>
            <a:ext cx="2992339" cy="213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2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1. ระบุตัวเลือก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593067" y="2636108"/>
            <a:ext cx="2992339" cy="213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2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3-5 ทางเลือก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486198" y="3063585"/>
            <a:ext cx="3134831" cy="676839"/>
          </a:xfrm>
          <a:custGeom>
            <a:avLst/>
            <a:gdLst/>
            <a:ahLst/>
            <a:cxnLst/>
            <a:rect l="l" t="t" r="r" b="b"/>
            <a:pathLst>
              <a:path w="3134831" h="676839">
                <a:moveTo>
                  <a:pt x="0" y="0"/>
                </a:moveTo>
                <a:lnTo>
                  <a:pt x="3134831" y="0"/>
                </a:lnTo>
                <a:lnTo>
                  <a:pt x="3134831" y="676839"/>
                </a:lnTo>
                <a:lnTo>
                  <a:pt x="0" y="676839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Text 62"/>
          <p:cNvSpPr/>
          <p:nvPr/>
        </p:nvSpPr>
        <p:spPr>
          <a:xfrm>
            <a:off x="8593067" y="3170454"/>
            <a:ext cx="2992339" cy="213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2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2. กำหนดเกณฑ์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8593067" y="3419816"/>
            <a:ext cx="2992339" cy="213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2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4-6 ตัวชี้วัด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8486198" y="3847293"/>
            <a:ext cx="3134831" cy="676839"/>
          </a:xfrm>
          <a:custGeom>
            <a:avLst/>
            <a:gdLst/>
            <a:ahLst/>
            <a:cxnLst/>
            <a:rect l="l" t="t" r="r" b="b"/>
            <a:pathLst>
              <a:path w="3134831" h="676839">
                <a:moveTo>
                  <a:pt x="0" y="0"/>
                </a:moveTo>
                <a:lnTo>
                  <a:pt x="3134831" y="0"/>
                </a:lnTo>
                <a:lnTo>
                  <a:pt x="3134831" y="676839"/>
                </a:lnTo>
                <a:lnTo>
                  <a:pt x="0" y="676839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7" name="Text 65"/>
          <p:cNvSpPr/>
          <p:nvPr/>
        </p:nvSpPr>
        <p:spPr>
          <a:xfrm>
            <a:off x="8593067" y="3954162"/>
            <a:ext cx="2992339" cy="213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2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3. ให้น้ำหนัก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8593067" y="4203524"/>
            <a:ext cx="2992339" cy="213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2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รวมเป็น 100%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8486198" y="4631001"/>
            <a:ext cx="3134831" cy="676839"/>
          </a:xfrm>
          <a:custGeom>
            <a:avLst/>
            <a:gdLst/>
            <a:ahLst/>
            <a:cxnLst/>
            <a:rect l="l" t="t" r="r" b="b"/>
            <a:pathLst>
              <a:path w="3134831" h="676839">
                <a:moveTo>
                  <a:pt x="0" y="0"/>
                </a:moveTo>
                <a:lnTo>
                  <a:pt x="3134831" y="0"/>
                </a:lnTo>
                <a:lnTo>
                  <a:pt x="3134831" y="676839"/>
                </a:lnTo>
                <a:lnTo>
                  <a:pt x="0" y="676839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0" name="Text 68"/>
          <p:cNvSpPr/>
          <p:nvPr/>
        </p:nvSpPr>
        <p:spPr>
          <a:xfrm>
            <a:off x="8593067" y="4737870"/>
            <a:ext cx="2992339" cy="213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2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4. ให้คะแนน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8593067" y="4987232"/>
            <a:ext cx="2992339" cy="213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2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1-5 ต่อตัวเลือก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8486198" y="5414709"/>
            <a:ext cx="3134831" cy="676839"/>
          </a:xfrm>
          <a:custGeom>
            <a:avLst/>
            <a:gdLst/>
            <a:ahLst/>
            <a:cxnLst/>
            <a:rect l="l" t="t" r="r" b="b"/>
            <a:pathLst>
              <a:path w="3134831" h="676839">
                <a:moveTo>
                  <a:pt x="0" y="0"/>
                </a:moveTo>
                <a:lnTo>
                  <a:pt x="3134831" y="0"/>
                </a:lnTo>
                <a:lnTo>
                  <a:pt x="3134831" y="676839"/>
                </a:lnTo>
                <a:lnTo>
                  <a:pt x="0" y="676839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3" name="Text 71"/>
          <p:cNvSpPr/>
          <p:nvPr/>
        </p:nvSpPr>
        <p:spPr>
          <a:xfrm>
            <a:off x="8593067" y="5521578"/>
            <a:ext cx="2992339" cy="213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2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5. คำนวณ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8593067" y="5770939"/>
            <a:ext cx="2992339" cy="213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2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คะแนน × น้ำหนัก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7729" y="337729"/>
            <a:ext cx="675457" cy="675457"/>
          </a:xfrm>
          <a:custGeom>
            <a:avLst/>
            <a:gdLst/>
            <a:ahLst/>
            <a:cxnLst/>
            <a:rect l="l" t="t" r="r" b="b"/>
            <a:pathLst>
              <a:path w="675457" h="675457">
                <a:moveTo>
                  <a:pt x="0" y="0"/>
                </a:moveTo>
                <a:lnTo>
                  <a:pt x="675457" y="0"/>
                </a:lnTo>
                <a:lnTo>
                  <a:pt x="675457" y="675457"/>
                </a:lnTo>
                <a:lnTo>
                  <a:pt x="0" y="675457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87859" y="506593"/>
            <a:ext cx="329285" cy="3377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93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48277" y="371501"/>
            <a:ext cx="4880177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kern="0" spc="53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PHASE 5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48277" y="574139"/>
            <a:ext cx="5015269" cy="4052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91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SMART Recommendations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37729" y="1215823"/>
            <a:ext cx="11600975" cy="236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ทำข้อเสนอให้ "ลงมือได้" ด้วยหลักการ SMART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37729" y="1688643"/>
            <a:ext cx="2195235" cy="3985197"/>
          </a:xfrm>
          <a:custGeom>
            <a:avLst/>
            <a:gdLst/>
            <a:ahLst/>
            <a:cxnLst/>
            <a:rect l="l" t="t" r="r" b="b"/>
            <a:pathLst>
              <a:path w="2195235" h="3985197">
                <a:moveTo>
                  <a:pt x="0" y="0"/>
                </a:moveTo>
                <a:lnTo>
                  <a:pt x="2195235" y="0"/>
                </a:lnTo>
                <a:lnTo>
                  <a:pt x="2195235" y="3985197"/>
                </a:lnTo>
                <a:lnTo>
                  <a:pt x="0" y="39851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37729" y="1688643"/>
            <a:ext cx="2195235" cy="67546"/>
          </a:xfrm>
          <a:custGeom>
            <a:avLst/>
            <a:gdLst/>
            <a:ahLst/>
            <a:cxnLst/>
            <a:rect l="l" t="t" r="r" b="b"/>
            <a:pathLst>
              <a:path w="2195235" h="67546">
                <a:moveTo>
                  <a:pt x="0" y="0"/>
                </a:moveTo>
                <a:lnTo>
                  <a:pt x="2195235" y="0"/>
                </a:lnTo>
                <a:lnTo>
                  <a:pt x="2195235" y="67546"/>
                </a:lnTo>
                <a:lnTo>
                  <a:pt x="0" y="67546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06593" y="1891280"/>
            <a:ext cx="540366" cy="540366"/>
          </a:xfrm>
          <a:custGeom>
            <a:avLst/>
            <a:gdLst/>
            <a:ahLst/>
            <a:cxnLst/>
            <a:rect l="l" t="t" r="r" b="b"/>
            <a:pathLst>
              <a:path w="540366" h="540366">
                <a:moveTo>
                  <a:pt x="0" y="0"/>
                </a:moveTo>
                <a:lnTo>
                  <a:pt x="540366" y="0"/>
                </a:lnTo>
                <a:lnTo>
                  <a:pt x="540366" y="540366"/>
                </a:lnTo>
                <a:lnTo>
                  <a:pt x="0" y="540366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98993" y="2009485"/>
            <a:ext cx="278626" cy="303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994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06593" y="2566737"/>
            <a:ext cx="1958825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96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Specific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06593" y="2904358"/>
            <a:ext cx="192505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เฉพาะเจาะจง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06593" y="3208314"/>
            <a:ext cx="1857507" cy="1519778"/>
          </a:xfrm>
          <a:custGeom>
            <a:avLst/>
            <a:gdLst/>
            <a:ahLst/>
            <a:cxnLst/>
            <a:rect l="l" t="t" r="r" b="b"/>
            <a:pathLst>
              <a:path w="1857507" h="1519778">
                <a:moveTo>
                  <a:pt x="0" y="0"/>
                </a:moveTo>
                <a:lnTo>
                  <a:pt x="1857507" y="0"/>
                </a:lnTo>
                <a:lnTo>
                  <a:pt x="1857507" y="1519778"/>
                </a:lnTo>
                <a:lnTo>
                  <a:pt x="0" y="1519778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641684" y="3343405"/>
            <a:ext cx="353665" cy="1958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 ดี: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41684" y="3613588"/>
            <a:ext cx="1654870" cy="4052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"เพิ่ม ANC ครบ 4 ครั้งในหญิงตั้งครรภ์ อำเภอ X"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41684" y="4120181"/>
            <a:ext cx="490340" cy="1958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✗ ไม่ดี: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41684" y="4390364"/>
            <a:ext cx="1654870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"เพิ่มการตรวจครรภ์"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06593" y="4829411"/>
            <a:ext cx="192505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ระบุตัวชี้วัด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06593" y="5065821"/>
            <a:ext cx="192505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ระบุกลุ่มเป้าหมาย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06593" y="5302231"/>
            <a:ext cx="192505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ระบุพื้นที่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2667211" y="1688643"/>
            <a:ext cx="2195235" cy="3985197"/>
          </a:xfrm>
          <a:custGeom>
            <a:avLst/>
            <a:gdLst/>
            <a:ahLst/>
            <a:cxnLst/>
            <a:rect l="l" t="t" r="r" b="b"/>
            <a:pathLst>
              <a:path w="2195235" h="3985197">
                <a:moveTo>
                  <a:pt x="0" y="0"/>
                </a:moveTo>
                <a:lnTo>
                  <a:pt x="2195235" y="0"/>
                </a:lnTo>
                <a:lnTo>
                  <a:pt x="2195235" y="3985197"/>
                </a:lnTo>
                <a:lnTo>
                  <a:pt x="0" y="39851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2667211" y="1688643"/>
            <a:ext cx="2195235" cy="67546"/>
          </a:xfrm>
          <a:custGeom>
            <a:avLst/>
            <a:gdLst/>
            <a:ahLst/>
            <a:cxnLst/>
            <a:rect l="l" t="t" r="r" b="b"/>
            <a:pathLst>
              <a:path w="2195235" h="67546">
                <a:moveTo>
                  <a:pt x="0" y="0"/>
                </a:moveTo>
                <a:lnTo>
                  <a:pt x="2195235" y="0"/>
                </a:lnTo>
                <a:lnTo>
                  <a:pt x="2195235" y="67546"/>
                </a:lnTo>
                <a:lnTo>
                  <a:pt x="0" y="67546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2836075" y="1891280"/>
            <a:ext cx="540366" cy="540366"/>
          </a:xfrm>
          <a:custGeom>
            <a:avLst/>
            <a:gdLst/>
            <a:ahLst/>
            <a:cxnLst/>
            <a:rect l="l" t="t" r="r" b="b"/>
            <a:pathLst>
              <a:path w="540366" h="540366">
                <a:moveTo>
                  <a:pt x="0" y="0"/>
                </a:moveTo>
                <a:lnTo>
                  <a:pt x="540366" y="0"/>
                </a:lnTo>
                <a:lnTo>
                  <a:pt x="540366" y="540366"/>
                </a:lnTo>
                <a:lnTo>
                  <a:pt x="0" y="540366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2993225" y="2009485"/>
            <a:ext cx="354615" cy="303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994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2836075" y="2566737"/>
            <a:ext cx="1958825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96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Measurable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2836075" y="2904358"/>
            <a:ext cx="192505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วัดผลได้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2836075" y="3208314"/>
            <a:ext cx="1857507" cy="1519778"/>
          </a:xfrm>
          <a:custGeom>
            <a:avLst/>
            <a:gdLst/>
            <a:ahLst/>
            <a:cxnLst/>
            <a:rect l="l" t="t" r="r" b="b"/>
            <a:pathLst>
              <a:path w="1857507" h="1519778">
                <a:moveTo>
                  <a:pt x="0" y="0"/>
                </a:moveTo>
                <a:lnTo>
                  <a:pt x="1857507" y="0"/>
                </a:lnTo>
                <a:lnTo>
                  <a:pt x="1857507" y="1519778"/>
                </a:lnTo>
                <a:lnTo>
                  <a:pt x="0" y="1519778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2971167" y="3343405"/>
            <a:ext cx="353665" cy="1958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 ดี: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2971167" y="3613588"/>
            <a:ext cx="1654870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"เพิ่มจาก 65% เป็น 85%"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2971167" y="3917544"/>
            <a:ext cx="490340" cy="1958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✗ ไม่ดี: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2971167" y="4187727"/>
            <a:ext cx="1654870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"เพิ่มให้มากขึ้น"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2836075" y="4829411"/>
            <a:ext cx="192505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มีตัวเลข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2836075" y="5065821"/>
            <a:ext cx="192505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มี baseline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2836075" y="5302231"/>
            <a:ext cx="192505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มี target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996799" y="1688643"/>
            <a:ext cx="2195235" cy="3985197"/>
          </a:xfrm>
          <a:custGeom>
            <a:avLst/>
            <a:gdLst/>
            <a:ahLst/>
            <a:cxnLst/>
            <a:rect l="l" t="t" r="r" b="b"/>
            <a:pathLst>
              <a:path w="2195235" h="3985197">
                <a:moveTo>
                  <a:pt x="0" y="0"/>
                </a:moveTo>
                <a:lnTo>
                  <a:pt x="2195235" y="0"/>
                </a:lnTo>
                <a:lnTo>
                  <a:pt x="2195235" y="3985197"/>
                </a:lnTo>
                <a:lnTo>
                  <a:pt x="0" y="39851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4996799" y="1688643"/>
            <a:ext cx="2195235" cy="67546"/>
          </a:xfrm>
          <a:custGeom>
            <a:avLst/>
            <a:gdLst/>
            <a:ahLst/>
            <a:cxnLst/>
            <a:rect l="l" t="t" r="r" b="b"/>
            <a:pathLst>
              <a:path w="2195235" h="67546">
                <a:moveTo>
                  <a:pt x="0" y="0"/>
                </a:moveTo>
                <a:lnTo>
                  <a:pt x="2195235" y="0"/>
                </a:lnTo>
                <a:lnTo>
                  <a:pt x="2195235" y="67546"/>
                </a:lnTo>
                <a:lnTo>
                  <a:pt x="0" y="67546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5165663" y="1891280"/>
            <a:ext cx="540366" cy="540366"/>
          </a:xfrm>
          <a:custGeom>
            <a:avLst/>
            <a:gdLst/>
            <a:ahLst/>
            <a:cxnLst/>
            <a:rect l="l" t="t" r="r" b="b"/>
            <a:pathLst>
              <a:path w="540366" h="540366">
                <a:moveTo>
                  <a:pt x="0" y="0"/>
                </a:moveTo>
                <a:lnTo>
                  <a:pt x="540366" y="0"/>
                </a:lnTo>
                <a:lnTo>
                  <a:pt x="540366" y="540366"/>
                </a:lnTo>
                <a:lnTo>
                  <a:pt x="0" y="540366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5351203" y="2009485"/>
            <a:ext cx="295512" cy="303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994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165663" y="2566737"/>
            <a:ext cx="1958825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96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Achievable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165663" y="2904358"/>
            <a:ext cx="192505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ทำได้จริง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165663" y="3208314"/>
            <a:ext cx="1857507" cy="1519778"/>
          </a:xfrm>
          <a:custGeom>
            <a:avLst/>
            <a:gdLst/>
            <a:ahLst/>
            <a:cxnLst/>
            <a:rect l="l" t="t" r="r" b="b"/>
            <a:pathLst>
              <a:path w="1857507" h="1519778">
                <a:moveTo>
                  <a:pt x="0" y="0"/>
                </a:moveTo>
                <a:lnTo>
                  <a:pt x="1857507" y="0"/>
                </a:lnTo>
                <a:lnTo>
                  <a:pt x="1857507" y="1519778"/>
                </a:lnTo>
                <a:lnTo>
                  <a:pt x="0" y="1519778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5300755" y="3343405"/>
            <a:ext cx="353665" cy="1958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 ดี: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300755" y="3613588"/>
            <a:ext cx="1654870" cy="4052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"ใช้งบ 2 ล้าน มีบุคลากรพร้อม"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300755" y="4120181"/>
            <a:ext cx="490340" cy="1958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✗ ไม่ดี: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5300755" y="4390364"/>
            <a:ext cx="1654870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"ใช้งบ 50 ล้าน" (ไม่มี)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165663" y="4829411"/>
            <a:ext cx="192505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มีทรัพยากร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5165663" y="5065821"/>
            <a:ext cx="192505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มีความสามารถ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165663" y="5302231"/>
            <a:ext cx="192505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ไม่เกินจริง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326388" y="1688643"/>
            <a:ext cx="2195235" cy="3985197"/>
          </a:xfrm>
          <a:custGeom>
            <a:avLst/>
            <a:gdLst/>
            <a:ahLst/>
            <a:cxnLst/>
            <a:rect l="l" t="t" r="r" b="b"/>
            <a:pathLst>
              <a:path w="2195235" h="3985197">
                <a:moveTo>
                  <a:pt x="0" y="0"/>
                </a:moveTo>
                <a:lnTo>
                  <a:pt x="2195235" y="0"/>
                </a:lnTo>
                <a:lnTo>
                  <a:pt x="2195235" y="3985197"/>
                </a:lnTo>
                <a:lnTo>
                  <a:pt x="0" y="39851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7326388" y="1688643"/>
            <a:ext cx="2195235" cy="67546"/>
          </a:xfrm>
          <a:custGeom>
            <a:avLst/>
            <a:gdLst/>
            <a:ahLst/>
            <a:cxnLst/>
            <a:rect l="l" t="t" r="r" b="b"/>
            <a:pathLst>
              <a:path w="2195235" h="67546">
                <a:moveTo>
                  <a:pt x="0" y="0"/>
                </a:moveTo>
                <a:lnTo>
                  <a:pt x="2195235" y="0"/>
                </a:lnTo>
                <a:lnTo>
                  <a:pt x="2195235" y="67546"/>
                </a:lnTo>
                <a:lnTo>
                  <a:pt x="0" y="67546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Shape 49"/>
          <p:cNvSpPr/>
          <p:nvPr/>
        </p:nvSpPr>
        <p:spPr>
          <a:xfrm>
            <a:off x="7495252" y="1891280"/>
            <a:ext cx="540366" cy="540366"/>
          </a:xfrm>
          <a:custGeom>
            <a:avLst/>
            <a:gdLst/>
            <a:ahLst/>
            <a:cxnLst/>
            <a:rect l="l" t="t" r="r" b="b"/>
            <a:pathLst>
              <a:path w="540366" h="540366">
                <a:moveTo>
                  <a:pt x="0" y="0"/>
                </a:moveTo>
                <a:lnTo>
                  <a:pt x="540366" y="0"/>
                </a:lnTo>
                <a:lnTo>
                  <a:pt x="540366" y="540366"/>
                </a:lnTo>
                <a:lnTo>
                  <a:pt x="0" y="540366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7687124" y="2009485"/>
            <a:ext cx="287069" cy="303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994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7495252" y="2566737"/>
            <a:ext cx="1958825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96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Relevant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495252" y="2904358"/>
            <a:ext cx="192505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เกี่ยวข้อง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7495252" y="3208314"/>
            <a:ext cx="1857507" cy="1519778"/>
          </a:xfrm>
          <a:custGeom>
            <a:avLst/>
            <a:gdLst/>
            <a:ahLst/>
            <a:cxnLst/>
            <a:rect l="l" t="t" r="r" b="b"/>
            <a:pathLst>
              <a:path w="1857507" h="1519778">
                <a:moveTo>
                  <a:pt x="0" y="0"/>
                </a:moveTo>
                <a:lnTo>
                  <a:pt x="1857507" y="0"/>
                </a:lnTo>
                <a:lnTo>
                  <a:pt x="1857507" y="1519778"/>
                </a:lnTo>
                <a:lnTo>
                  <a:pt x="0" y="1519778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7630343" y="3343405"/>
            <a:ext cx="353665" cy="1958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 ดี: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7630343" y="3613588"/>
            <a:ext cx="1654870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"สอดคล้องแผนสาธารณสุข"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7630343" y="3917544"/>
            <a:ext cx="490340" cy="1958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✗ ไม่ดี: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7630343" y="4187727"/>
            <a:ext cx="1654870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"ไม่เกี่ยวกับเป้าหมาย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7495252" y="4829411"/>
            <a:ext cx="192505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ตอบปัญหา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7495252" y="5065821"/>
            <a:ext cx="192505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สอดคล้องเป้าหมาย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7495252" y="5302231"/>
            <a:ext cx="192505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มีความจำเป็น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9655976" y="1688643"/>
            <a:ext cx="2195235" cy="3985197"/>
          </a:xfrm>
          <a:custGeom>
            <a:avLst/>
            <a:gdLst/>
            <a:ahLst/>
            <a:cxnLst/>
            <a:rect l="l" t="t" r="r" b="b"/>
            <a:pathLst>
              <a:path w="2195235" h="3985197">
                <a:moveTo>
                  <a:pt x="0" y="0"/>
                </a:moveTo>
                <a:lnTo>
                  <a:pt x="2195235" y="0"/>
                </a:lnTo>
                <a:lnTo>
                  <a:pt x="2195235" y="3985197"/>
                </a:lnTo>
                <a:lnTo>
                  <a:pt x="0" y="39851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Shape 62"/>
          <p:cNvSpPr/>
          <p:nvPr/>
        </p:nvSpPr>
        <p:spPr>
          <a:xfrm>
            <a:off x="9655976" y="1688643"/>
            <a:ext cx="2195235" cy="67546"/>
          </a:xfrm>
          <a:custGeom>
            <a:avLst/>
            <a:gdLst/>
            <a:ahLst/>
            <a:cxnLst/>
            <a:rect l="l" t="t" r="r" b="b"/>
            <a:pathLst>
              <a:path w="2195235" h="67546">
                <a:moveTo>
                  <a:pt x="0" y="0"/>
                </a:moveTo>
                <a:lnTo>
                  <a:pt x="2195235" y="0"/>
                </a:lnTo>
                <a:lnTo>
                  <a:pt x="2195235" y="67546"/>
                </a:lnTo>
                <a:lnTo>
                  <a:pt x="0" y="67546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Shape 63"/>
          <p:cNvSpPr/>
          <p:nvPr/>
        </p:nvSpPr>
        <p:spPr>
          <a:xfrm>
            <a:off x="9824840" y="1891280"/>
            <a:ext cx="540366" cy="540366"/>
          </a:xfrm>
          <a:custGeom>
            <a:avLst/>
            <a:gdLst/>
            <a:ahLst/>
            <a:cxnLst/>
            <a:rect l="l" t="t" r="r" b="b"/>
            <a:pathLst>
              <a:path w="540366" h="540366">
                <a:moveTo>
                  <a:pt x="0" y="0"/>
                </a:moveTo>
                <a:lnTo>
                  <a:pt x="540366" y="0"/>
                </a:lnTo>
                <a:lnTo>
                  <a:pt x="540366" y="540366"/>
                </a:lnTo>
                <a:lnTo>
                  <a:pt x="0" y="540366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Text 64"/>
          <p:cNvSpPr/>
          <p:nvPr/>
        </p:nvSpPr>
        <p:spPr>
          <a:xfrm>
            <a:off x="10018717" y="2009485"/>
            <a:ext cx="278626" cy="3039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994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9824840" y="2566737"/>
            <a:ext cx="1958825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96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Time-bound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9824840" y="2904358"/>
            <a:ext cx="192505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มีกำหนดเวลา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9824840" y="3208314"/>
            <a:ext cx="1857507" cy="1519778"/>
          </a:xfrm>
          <a:custGeom>
            <a:avLst/>
            <a:gdLst/>
            <a:ahLst/>
            <a:cxnLst/>
            <a:rect l="l" t="t" r="r" b="b"/>
            <a:pathLst>
              <a:path w="1857507" h="1519778">
                <a:moveTo>
                  <a:pt x="0" y="0"/>
                </a:moveTo>
                <a:lnTo>
                  <a:pt x="1857507" y="0"/>
                </a:lnTo>
                <a:lnTo>
                  <a:pt x="1857507" y="1519778"/>
                </a:lnTo>
                <a:lnTo>
                  <a:pt x="0" y="1519778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0" name="Text 68"/>
          <p:cNvSpPr/>
          <p:nvPr/>
        </p:nvSpPr>
        <p:spPr>
          <a:xfrm>
            <a:off x="9959932" y="3343405"/>
            <a:ext cx="353665" cy="1958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 ดี: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9959932" y="3613588"/>
            <a:ext cx="1654870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"ภายใน ธ.ค. 2026"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9959932" y="3917544"/>
            <a:ext cx="490340" cy="1958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✗ ไม่ดี: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9959932" y="4187727"/>
            <a:ext cx="1654870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"ในอนาคต"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9824840" y="4829411"/>
            <a:ext cx="192505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มี deadline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9824840" y="5065821"/>
            <a:ext cx="192505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แบ่งเป็น phase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9824840" y="5302231"/>
            <a:ext cx="1925053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ติดตามได้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337729" y="5842596"/>
            <a:ext cx="11516543" cy="810548"/>
          </a:xfrm>
          <a:custGeom>
            <a:avLst/>
            <a:gdLst/>
            <a:ahLst/>
            <a:cxnLst/>
            <a:rect l="l" t="t" r="r" b="b"/>
            <a:pathLst>
              <a:path w="11516543" h="810548">
                <a:moveTo>
                  <a:pt x="0" y="0"/>
                </a:moveTo>
                <a:lnTo>
                  <a:pt x="11516543" y="0"/>
                </a:lnTo>
                <a:lnTo>
                  <a:pt x="11516543" y="810548"/>
                </a:lnTo>
                <a:lnTo>
                  <a:pt x="0" y="81054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8" name="Shape 76"/>
          <p:cNvSpPr/>
          <p:nvPr/>
        </p:nvSpPr>
        <p:spPr>
          <a:xfrm>
            <a:off x="572028" y="6121124"/>
            <a:ext cx="189972" cy="253296"/>
          </a:xfrm>
          <a:custGeom>
            <a:avLst/>
            <a:gdLst/>
            <a:ahLst/>
            <a:cxnLst/>
            <a:rect l="l" t="t" r="r" b="b"/>
            <a:pathLst>
              <a:path w="189972" h="253296">
                <a:moveTo>
                  <a:pt x="123630" y="33047"/>
                </a:moveTo>
                <a:cubicBezTo>
                  <a:pt x="128775" y="25973"/>
                  <a:pt x="127192" y="16078"/>
                  <a:pt x="120118" y="10933"/>
                </a:cubicBezTo>
                <a:cubicBezTo>
                  <a:pt x="113043" y="5788"/>
                  <a:pt x="103149" y="7371"/>
                  <a:pt x="98004" y="14446"/>
                </a:cubicBezTo>
                <a:lnTo>
                  <a:pt x="45564" y="86526"/>
                </a:lnTo>
                <a:lnTo>
                  <a:pt x="27012" y="67974"/>
                </a:lnTo>
                <a:cubicBezTo>
                  <a:pt x="20828" y="61790"/>
                  <a:pt x="10785" y="61790"/>
                  <a:pt x="4601" y="67974"/>
                </a:cubicBezTo>
                <a:cubicBezTo>
                  <a:pt x="-1583" y="74158"/>
                  <a:pt x="-1583" y="84201"/>
                  <a:pt x="4601" y="90385"/>
                </a:cubicBezTo>
                <a:lnTo>
                  <a:pt x="36263" y="122047"/>
                </a:lnTo>
                <a:cubicBezTo>
                  <a:pt x="39528" y="125312"/>
                  <a:pt x="44080" y="126995"/>
                  <a:pt x="48680" y="126648"/>
                </a:cubicBezTo>
                <a:cubicBezTo>
                  <a:pt x="53281" y="126302"/>
                  <a:pt x="57536" y="123927"/>
                  <a:pt x="60257" y="120167"/>
                </a:cubicBezTo>
                <a:lnTo>
                  <a:pt x="123581" y="33097"/>
                </a:lnTo>
                <a:close/>
                <a:moveTo>
                  <a:pt x="186955" y="100329"/>
                </a:moveTo>
                <a:cubicBezTo>
                  <a:pt x="192100" y="93255"/>
                  <a:pt x="190516" y="83360"/>
                  <a:pt x="183442" y="78215"/>
                </a:cubicBezTo>
                <a:cubicBezTo>
                  <a:pt x="176368" y="73070"/>
                  <a:pt x="166473" y="74653"/>
                  <a:pt x="161328" y="81728"/>
                </a:cubicBezTo>
                <a:lnTo>
                  <a:pt x="77226" y="197344"/>
                </a:lnTo>
                <a:lnTo>
                  <a:pt x="42843" y="162961"/>
                </a:lnTo>
                <a:cubicBezTo>
                  <a:pt x="36659" y="156777"/>
                  <a:pt x="26616" y="156777"/>
                  <a:pt x="20432" y="162961"/>
                </a:cubicBezTo>
                <a:cubicBezTo>
                  <a:pt x="14248" y="169145"/>
                  <a:pt x="14248" y="179187"/>
                  <a:pt x="20432" y="185371"/>
                </a:cubicBezTo>
                <a:lnTo>
                  <a:pt x="67925" y="232864"/>
                </a:lnTo>
                <a:cubicBezTo>
                  <a:pt x="71190" y="236130"/>
                  <a:pt x="75742" y="237812"/>
                  <a:pt x="80342" y="237465"/>
                </a:cubicBezTo>
                <a:cubicBezTo>
                  <a:pt x="84943" y="237119"/>
                  <a:pt x="89198" y="234744"/>
                  <a:pt x="91919" y="230985"/>
                </a:cubicBezTo>
                <a:lnTo>
                  <a:pt x="186905" y="100379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9" name="Text 77"/>
          <p:cNvSpPr/>
          <p:nvPr/>
        </p:nvSpPr>
        <p:spPr>
          <a:xfrm>
            <a:off x="958305" y="6129567"/>
            <a:ext cx="4069629" cy="236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ตรวจสอบทุกข้อเสนอว่าผ่านเกณฑ์ SMART ครบ 5 ข้อ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10930267" y="6011461"/>
            <a:ext cx="751446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64" dirty="0">
                <a:solidFill>
                  <a:srgbClr val="F5F1EB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เวลา</a:t>
            </a:r>
            <a:endParaRPr lang="en-US" sz="1600" dirty="0"/>
          </a:p>
        </p:txBody>
      </p:sp>
      <p:sp>
        <p:nvSpPr>
          <p:cNvPr id="81" name="Text 79"/>
          <p:cNvSpPr/>
          <p:nvPr/>
        </p:nvSpPr>
        <p:spPr>
          <a:xfrm>
            <a:off x="10896494" y="6214098"/>
            <a:ext cx="785219" cy="270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596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90 นาที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1304" y="364435"/>
            <a:ext cx="66261" cy="530087"/>
          </a:xfrm>
          <a:custGeom>
            <a:avLst/>
            <a:gdLst/>
            <a:ahLst/>
            <a:cxnLst/>
            <a:rect l="l" t="t" r="r" b="b"/>
            <a:pathLst>
              <a:path w="66261" h="530087">
                <a:moveTo>
                  <a:pt x="0" y="0"/>
                </a:moveTo>
                <a:lnTo>
                  <a:pt x="66261" y="0"/>
                </a:lnTo>
                <a:lnTo>
                  <a:pt x="66261" y="530087"/>
                </a:lnTo>
                <a:lnTo>
                  <a:pt x="0" y="530087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30087" y="331304"/>
            <a:ext cx="5797826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kern="0" spc="52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FRAMEWORK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0087" y="530087"/>
            <a:ext cx="5930348" cy="397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3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Theory of Change &amp; Logic Model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31304" y="1126435"/>
            <a:ext cx="11612217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4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อธิบายเส้นทางการเปลี่ยนแปลงจากกิจกรรมสู่ผลกระทบ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31304" y="1557130"/>
            <a:ext cx="8017565" cy="5102087"/>
          </a:xfrm>
          <a:custGeom>
            <a:avLst/>
            <a:gdLst/>
            <a:ahLst/>
            <a:cxnLst/>
            <a:rect l="l" t="t" r="r" b="b"/>
            <a:pathLst>
              <a:path w="8017565" h="5300870">
                <a:moveTo>
                  <a:pt x="0" y="0"/>
                </a:moveTo>
                <a:lnTo>
                  <a:pt x="8017565" y="0"/>
                </a:lnTo>
                <a:lnTo>
                  <a:pt x="8017565" y="5300870"/>
                </a:lnTo>
                <a:lnTo>
                  <a:pt x="0" y="53008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54935" y="1788938"/>
            <a:ext cx="198783" cy="198783"/>
          </a:xfrm>
          <a:custGeom>
            <a:avLst/>
            <a:gdLst/>
            <a:ahLst/>
            <a:cxnLst/>
            <a:rect l="l" t="t" r="r" b="b"/>
            <a:pathLst>
              <a:path w="198783" h="198783">
                <a:moveTo>
                  <a:pt x="198783" y="37272"/>
                </a:moveTo>
                <a:cubicBezTo>
                  <a:pt x="198783" y="56762"/>
                  <a:pt x="175837" y="85841"/>
                  <a:pt x="165937" y="97450"/>
                </a:cubicBezTo>
                <a:cubicBezTo>
                  <a:pt x="164462" y="99158"/>
                  <a:pt x="162287" y="99818"/>
                  <a:pt x="160307" y="99391"/>
                </a:cubicBezTo>
                <a:lnTo>
                  <a:pt x="124239" y="99391"/>
                </a:lnTo>
                <a:cubicBezTo>
                  <a:pt x="117367" y="99391"/>
                  <a:pt x="111815" y="104943"/>
                  <a:pt x="111815" y="111815"/>
                </a:cubicBezTo>
                <a:cubicBezTo>
                  <a:pt x="111815" y="118687"/>
                  <a:pt x="117367" y="124239"/>
                  <a:pt x="124239" y="124239"/>
                </a:cubicBezTo>
                <a:lnTo>
                  <a:pt x="161511" y="124239"/>
                </a:lnTo>
                <a:cubicBezTo>
                  <a:pt x="182088" y="124239"/>
                  <a:pt x="198783" y="140934"/>
                  <a:pt x="198783" y="161511"/>
                </a:cubicBezTo>
                <a:cubicBezTo>
                  <a:pt x="198783" y="182088"/>
                  <a:pt x="182088" y="198783"/>
                  <a:pt x="161511" y="198783"/>
                </a:cubicBezTo>
                <a:lnTo>
                  <a:pt x="54199" y="198783"/>
                </a:lnTo>
                <a:cubicBezTo>
                  <a:pt x="57577" y="194939"/>
                  <a:pt x="61692" y="190008"/>
                  <a:pt x="65847" y="184495"/>
                </a:cubicBezTo>
                <a:cubicBezTo>
                  <a:pt x="68293" y="181234"/>
                  <a:pt x="70816" y="177662"/>
                  <a:pt x="73223" y="173935"/>
                </a:cubicBezTo>
                <a:lnTo>
                  <a:pt x="161511" y="173935"/>
                </a:lnTo>
                <a:cubicBezTo>
                  <a:pt x="168383" y="173935"/>
                  <a:pt x="173935" y="168383"/>
                  <a:pt x="173935" y="161511"/>
                </a:cubicBezTo>
                <a:cubicBezTo>
                  <a:pt x="173935" y="154639"/>
                  <a:pt x="168383" y="149087"/>
                  <a:pt x="161511" y="149087"/>
                </a:cubicBezTo>
                <a:lnTo>
                  <a:pt x="124239" y="149087"/>
                </a:lnTo>
                <a:cubicBezTo>
                  <a:pt x="103662" y="149087"/>
                  <a:pt x="86967" y="132392"/>
                  <a:pt x="86967" y="111815"/>
                </a:cubicBezTo>
                <a:cubicBezTo>
                  <a:pt x="86967" y="91238"/>
                  <a:pt x="103662" y="74543"/>
                  <a:pt x="124239" y="74543"/>
                </a:cubicBezTo>
                <a:lnTo>
                  <a:pt x="139691" y="74543"/>
                </a:lnTo>
                <a:cubicBezTo>
                  <a:pt x="131538" y="62314"/>
                  <a:pt x="124239" y="48259"/>
                  <a:pt x="124239" y="37272"/>
                </a:cubicBezTo>
                <a:cubicBezTo>
                  <a:pt x="124239" y="16695"/>
                  <a:pt x="140934" y="0"/>
                  <a:pt x="161511" y="0"/>
                </a:cubicBezTo>
                <a:cubicBezTo>
                  <a:pt x="182088" y="0"/>
                  <a:pt x="198783" y="16695"/>
                  <a:pt x="198783" y="37272"/>
                </a:cubicBezTo>
                <a:close/>
                <a:moveTo>
                  <a:pt x="45464" y="189892"/>
                </a:moveTo>
                <a:cubicBezTo>
                  <a:pt x="43988" y="191561"/>
                  <a:pt x="42668" y="193037"/>
                  <a:pt x="41542" y="194279"/>
                </a:cubicBezTo>
                <a:lnTo>
                  <a:pt x="40844" y="195055"/>
                </a:lnTo>
                <a:lnTo>
                  <a:pt x="40766" y="194978"/>
                </a:lnTo>
                <a:cubicBezTo>
                  <a:pt x="38436" y="196764"/>
                  <a:pt x="35098" y="196531"/>
                  <a:pt x="33001" y="194279"/>
                </a:cubicBezTo>
                <a:cubicBezTo>
                  <a:pt x="23217" y="183641"/>
                  <a:pt x="0" y="156270"/>
                  <a:pt x="0" y="136663"/>
                </a:cubicBezTo>
                <a:cubicBezTo>
                  <a:pt x="0" y="116086"/>
                  <a:pt x="16695" y="99391"/>
                  <a:pt x="37272" y="99391"/>
                </a:cubicBezTo>
                <a:cubicBezTo>
                  <a:pt x="57849" y="99391"/>
                  <a:pt x="74543" y="116086"/>
                  <a:pt x="74543" y="136663"/>
                </a:cubicBezTo>
                <a:cubicBezTo>
                  <a:pt x="74543" y="148310"/>
                  <a:pt x="66351" y="162676"/>
                  <a:pt x="57655" y="174672"/>
                </a:cubicBezTo>
                <a:cubicBezTo>
                  <a:pt x="53500" y="180380"/>
                  <a:pt x="49230" y="185543"/>
                  <a:pt x="45697" y="189620"/>
                </a:cubicBezTo>
                <a:lnTo>
                  <a:pt x="45464" y="189892"/>
                </a:lnTo>
                <a:close/>
                <a:moveTo>
                  <a:pt x="49696" y="136663"/>
                </a:moveTo>
                <a:cubicBezTo>
                  <a:pt x="49696" y="129806"/>
                  <a:pt x="44129" y="124239"/>
                  <a:pt x="37272" y="124239"/>
                </a:cubicBezTo>
                <a:cubicBezTo>
                  <a:pt x="30415" y="124239"/>
                  <a:pt x="24848" y="129806"/>
                  <a:pt x="24848" y="136663"/>
                </a:cubicBezTo>
                <a:cubicBezTo>
                  <a:pt x="24848" y="143520"/>
                  <a:pt x="30415" y="149087"/>
                  <a:pt x="37272" y="149087"/>
                </a:cubicBezTo>
                <a:cubicBezTo>
                  <a:pt x="44129" y="149087"/>
                  <a:pt x="49696" y="143520"/>
                  <a:pt x="49696" y="136663"/>
                </a:cubicBezTo>
                <a:close/>
                <a:moveTo>
                  <a:pt x="161511" y="49696"/>
                </a:moveTo>
                <a:cubicBezTo>
                  <a:pt x="168368" y="49696"/>
                  <a:pt x="173935" y="44129"/>
                  <a:pt x="173935" y="37272"/>
                </a:cubicBezTo>
                <a:cubicBezTo>
                  <a:pt x="173935" y="30415"/>
                  <a:pt x="168368" y="24848"/>
                  <a:pt x="161511" y="24848"/>
                </a:cubicBezTo>
                <a:cubicBezTo>
                  <a:pt x="154654" y="24848"/>
                  <a:pt x="149087" y="30415"/>
                  <a:pt x="149087" y="37272"/>
                </a:cubicBezTo>
                <a:cubicBezTo>
                  <a:pt x="149087" y="44129"/>
                  <a:pt x="154654" y="49696"/>
                  <a:pt x="161511" y="49696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78565" y="1755913"/>
            <a:ext cx="7470913" cy="2650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65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Theory of Change Pathway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30087" y="2186504"/>
            <a:ext cx="1060174" cy="977348"/>
          </a:xfrm>
          <a:custGeom>
            <a:avLst/>
            <a:gdLst/>
            <a:ahLst/>
            <a:cxnLst/>
            <a:rect l="l" t="t" r="r" b="b"/>
            <a:pathLst>
              <a:path w="1060174" h="977348">
                <a:moveTo>
                  <a:pt x="0" y="0"/>
                </a:moveTo>
                <a:lnTo>
                  <a:pt x="1060174" y="0"/>
                </a:lnTo>
                <a:lnTo>
                  <a:pt x="1060174" y="977348"/>
                </a:lnTo>
                <a:lnTo>
                  <a:pt x="0" y="97734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938005" y="2319025"/>
            <a:ext cx="248478" cy="248478"/>
          </a:xfrm>
          <a:custGeom>
            <a:avLst/>
            <a:gdLst/>
            <a:ahLst/>
            <a:cxnLst/>
            <a:rect l="l" t="t" r="r" b="b"/>
            <a:pathLst>
              <a:path w="248478" h="248478">
                <a:moveTo>
                  <a:pt x="64934" y="17617"/>
                </a:moveTo>
                <a:cubicBezTo>
                  <a:pt x="70224" y="21305"/>
                  <a:pt x="71486" y="28585"/>
                  <a:pt x="67798" y="33826"/>
                </a:cubicBezTo>
                <a:lnTo>
                  <a:pt x="40620" y="72651"/>
                </a:lnTo>
                <a:cubicBezTo>
                  <a:pt x="38631" y="75466"/>
                  <a:pt x="35525" y="77261"/>
                  <a:pt x="32079" y="77552"/>
                </a:cubicBezTo>
                <a:cubicBezTo>
                  <a:pt x="28633" y="77844"/>
                  <a:pt x="25236" y="76679"/>
                  <a:pt x="22810" y="74252"/>
                </a:cubicBezTo>
                <a:lnTo>
                  <a:pt x="3397" y="54840"/>
                </a:lnTo>
                <a:cubicBezTo>
                  <a:pt x="-1116" y="50278"/>
                  <a:pt x="-1116" y="42901"/>
                  <a:pt x="3397" y="38339"/>
                </a:cubicBezTo>
                <a:cubicBezTo>
                  <a:pt x="7911" y="33778"/>
                  <a:pt x="15336" y="33826"/>
                  <a:pt x="19898" y="38339"/>
                </a:cubicBezTo>
                <a:lnTo>
                  <a:pt x="29507" y="47949"/>
                </a:lnTo>
                <a:lnTo>
                  <a:pt x="48725" y="20480"/>
                </a:lnTo>
                <a:cubicBezTo>
                  <a:pt x="52413" y="15190"/>
                  <a:pt x="59693" y="13928"/>
                  <a:pt x="64934" y="17617"/>
                </a:cubicBezTo>
                <a:close/>
                <a:moveTo>
                  <a:pt x="64934" y="95266"/>
                </a:moveTo>
                <a:cubicBezTo>
                  <a:pt x="70224" y="98955"/>
                  <a:pt x="71486" y="106234"/>
                  <a:pt x="67798" y="111476"/>
                </a:cubicBezTo>
                <a:lnTo>
                  <a:pt x="40620" y="150300"/>
                </a:lnTo>
                <a:cubicBezTo>
                  <a:pt x="38631" y="153115"/>
                  <a:pt x="35525" y="154911"/>
                  <a:pt x="32079" y="155202"/>
                </a:cubicBezTo>
                <a:cubicBezTo>
                  <a:pt x="28633" y="155493"/>
                  <a:pt x="25236" y="154328"/>
                  <a:pt x="22810" y="151902"/>
                </a:cubicBezTo>
                <a:lnTo>
                  <a:pt x="3397" y="132489"/>
                </a:lnTo>
                <a:cubicBezTo>
                  <a:pt x="-1165" y="127927"/>
                  <a:pt x="-1165" y="120551"/>
                  <a:pt x="3397" y="116037"/>
                </a:cubicBezTo>
                <a:cubicBezTo>
                  <a:pt x="7959" y="111524"/>
                  <a:pt x="15336" y="111476"/>
                  <a:pt x="19849" y="116037"/>
                </a:cubicBezTo>
                <a:lnTo>
                  <a:pt x="29458" y="125647"/>
                </a:lnTo>
                <a:lnTo>
                  <a:pt x="48677" y="98178"/>
                </a:lnTo>
                <a:cubicBezTo>
                  <a:pt x="52365" y="92888"/>
                  <a:pt x="59644" y="91626"/>
                  <a:pt x="64886" y="95315"/>
                </a:cubicBezTo>
                <a:close/>
                <a:moveTo>
                  <a:pt x="108709" y="46590"/>
                </a:moveTo>
                <a:cubicBezTo>
                  <a:pt x="108709" y="38000"/>
                  <a:pt x="115649" y="31060"/>
                  <a:pt x="124239" y="31060"/>
                </a:cubicBezTo>
                <a:lnTo>
                  <a:pt x="232948" y="31060"/>
                </a:lnTo>
                <a:cubicBezTo>
                  <a:pt x="241538" y="31060"/>
                  <a:pt x="248478" y="38000"/>
                  <a:pt x="248478" y="46590"/>
                </a:cubicBezTo>
                <a:cubicBezTo>
                  <a:pt x="248478" y="55180"/>
                  <a:pt x="241538" y="62120"/>
                  <a:pt x="232948" y="62120"/>
                </a:cubicBezTo>
                <a:lnTo>
                  <a:pt x="124239" y="62120"/>
                </a:lnTo>
                <a:cubicBezTo>
                  <a:pt x="115649" y="62120"/>
                  <a:pt x="108709" y="55180"/>
                  <a:pt x="108709" y="46590"/>
                </a:cubicBezTo>
                <a:close/>
                <a:moveTo>
                  <a:pt x="108709" y="124239"/>
                </a:moveTo>
                <a:cubicBezTo>
                  <a:pt x="108709" y="115649"/>
                  <a:pt x="115649" y="108709"/>
                  <a:pt x="124239" y="108709"/>
                </a:cubicBezTo>
                <a:lnTo>
                  <a:pt x="232948" y="108709"/>
                </a:lnTo>
                <a:cubicBezTo>
                  <a:pt x="241538" y="108709"/>
                  <a:pt x="248478" y="115649"/>
                  <a:pt x="248478" y="124239"/>
                </a:cubicBezTo>
                <a:cubicBezTo>
                  <a:pt x="248478" y="132829"/>
                  <a:pt x="241538" y="139769"/>
                  <a:pt x="232948" y="139769"/>
                </a:cubicBezTo>
                <a:lnTo>
                  <a:pt x="124239" y="139769"/>
                </a:lnTo>
                <a:cubicBezTo>
                  <a:pt x="115649" y="139769"/>
                  <a:pt x="108709" y="132829"/>
                  <a:pt x="108709" y="124239"/>
                </a:cubicBezTo>
                <a:close/>
                <a:moveTo>
                  <a:pt x="77649" y="201889"/>
                </a:moveTo>
                <a:cubicBezTo>
                  <a:pt x="77649" y="193299"/>
                  <a:pt x="84589" y="186359"/>
                  <a:pt x="93179" y="186359"/>
                </a:cubicBezTo>
                <a:lnTo>
                  <a:pt x="232948" y="186359"/>
                </a:lnTo>
                <a:cubicBezTo>
                  <a:pt x="241538" y="186359"/>
                  <a:pt x="248478" y="193299"/>
                  <a:pt x="248478" y="201889"/>
                </a:cubicBezTo>
                <a:cubicBezTo>
                  <a:pt x="248478" y="210479"/>
                  <a:pt x="241538" y="217418"/>
                  <a:pt x="232948" y="217418"/>
                </a:cubicBezTo>
                <a:lnTo>
                  <a:pt x="93179" y="217418"/>
                </a:lnTo>
                <a:cubicBezTo>
                  <a:pt x="84589" y="217418"/>
                  <a:pt x="77649" y="210479"/>
                  <a:pt x="77649" y="201889"/>
                </a:cubicBezTo>
                <a:close/>
                <a:moveTo>
                  <a:pt x="31060" y="182476"/>
                </a:moveTo>
                <a:cubicBezTo>
                  <a:pt x="41774" y="182476"/>
                  <a:pt x="50472" y="191175"/>
                  <a:pt x="50472" y="201889"/>
                </a:cubicBezTo>
                <a:cubicBezTo>
                  <a:pt x="50472" y="212603"/>
                  <a:pt x="41774" y="221301"/>
                  <a:pt x="31060" y="221301"/>
                </a:cubicBezTo>
                <a:cubicBezTo>
                  <a:pt x="20346" y="221301"/>
                  <a:pt x="11647" y="212603"/>
                  <a:pt x="11647" y="201889"/>
                </a:cubicBezTo>
                <a:cubicBezTo>
                  <a:pt x="11647" y="191175"/>
                  <a:pt x="20346" y="182476"/>
                  <a:pt x="31060" y="182476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625337" y="2633764"/>
            <a:ext cx="869674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4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Activities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33620" y="2865677"/>
            <a:ext cx="853109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3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กิจกรรม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755913" y="2550938"/>
            <a:ext cx="248478" cy="248478"/>
          </a:xfrm>
          <a:custGeom>
            <a:avLst/>
            <a:gdLst/>
            <a:ahLst/>
            <a:cxnLst/>
            <a:rect l="l" t="t" r="r" b="b"/>
            <a:pathLst>
              <a:path w="248478" h="248478">
                <a:moveTo>
                  <a:pt x="243916" y="135207"/>
                </a:moveTo>
                <a:cubicBezTo>
                  <a:pt x="249983" y="129141"/>
                  <a:pt x="249983" y="119289"/>
                  <a:pt x="243916" y="113223"/>
                </a:cubicBezTo>
                <a:lnTo>
                  <a:pt x="166267" y="35573"/>
                </a:lnTo>
                <a:cubicBezTo>
                  <a:pt x="160201" y="29507"/>
                  <a:pt x="150349" y="29507"/>
                  <a:pt x="144282" y="35573"/>
                </a:cubicBezTo>
                <a:cubicBezTo>
                  <a:pt x="138216" y="41640"/>
                  <a:pt x="138216" y="51491"/>
                  <a:pt x="144282" y="57558"/>
                </a:cubicBezTo>
                <a:lnTo>
                  <a:pt x="195434" y="108709"/>
                </a:lnTo>
                <a:lnTo>
                  <a:pt x="15530" y="108709"/>
                </a:lnTo>
                <a:cubicBezTo>
                  <a:pt x="6940" y="108709"/>
                  <a:pt x="0" y="115649"/>
                  <a:pt x="0" y="124239"/>
                </a:cubicBezTo>
                <a:cubicBezTo>
                  <a:pt x="0" y="132829"/>
                  <a:pt x="6940" y="139769"/>
                  <a:pt x="15530" y="139769"/>
                </a:cubicBezTo>
                <a:lnTo>
                  <a:pt x="195434" y="139769"/>
                </a:lnTo>
                <a:lnTo>
                  <a:pt x="144282" y="190921"/>
                </a:lnTo>
                <a:cubicBezTo>
                  <a:pt x="138216" y="196987"/>
                  <a:pt x="138216" y="206839"/>
                  <a:pt x="144282" y="212905"/>
                </a:cubicBezTo>
                <a:cubicBezTo>
                  <a:pt x="150349" y="218971"/>
                  <a:pt x="160201" y="218971"/>
                  <a:pt x="166267" y="212905"/>
                </a:cubicBezTo>
                <a:lnTo>
                  <a:pt x="243916" y="135256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2165902" y="2244482"/>
            <a:ext cx="5988326" cy="861391"/>
          </a:xfrm>
          <a:custGeom>
            <a:avLst/>
            <a:gdLst/>
            <a:ahLst/>
            <a:cxnLst/>
            <a:rect l="l" t="t" r="r" b="b"/>
            <a:pathLst>
              <a:path w="5988326" h="861391">
                <a:moveTo>
                  <a:pt x="0" y="0"/>
                </a:moveTo>
                <a:lnTo>
                  <a:pt x="5988326" y="0"/>
                </a:lnTo>
                <a:lnTo>
                  <a:pt x="5988326" y="861391"/>
                </a:lnTo>
                <a:lnTo>
                  <a:pt x="0" y="861391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2298424" y="2377004"/>
            <a:ext cx="5789543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ตั้ง Mobile ANC Clinic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2298424" y="2575786"/>
            <a:ext cx="5789543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ให้ Transport Voucher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2298424" y="2774569"/>
            <a:ext cx="5789543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อบรม อสม.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30087" y="3296373"/>
            <a:ext cx="1060174" cy="977348"/>
          </a:xfrm>
          <a:custGeom>
            <a:avLst/>
            <a:gdLst/>
            <a:ahLst/>
            <a:cxnLst/>
            <a:rect l="l" t="t" r="r" b="b"/>
            <a:pathLst>
              <a:path w="1060174" h="977348">
                <a:moveTo>
                  <a:pt x="0" y="0"/>
                </a:moveTo>
                <a:lnTo>
                  <a:pt x="1060174" y="0"/>
                </a:lnTo>
                <a:lnTo>
                  <a:pt x="1060174" y="977348"/>
                </a:lnTo>
                <a:lnTo>
                  <a:pt x="0" y="977348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953535" y="3428895"/>
            <a:ext cx="217418" cy="248478"/>
          </a:xfrm>
          <a:custGeom>
            <a:avLst/>
            <a:gdLst/>
            <a:ahLst/>
            <a:cxnLst/>
            <a:rect l="l" t="t" r="r" b="b"/>
            <a:pathLst>
              <a:path w="217418" h="248478">
                <a:moveTo>
                  <a:pt x="179273" y="62120"/>
                </a:moveTo>
                <a:lnTo>
                  <a:pt x="162627" y="38825"/>
                </a:lnTo>
                <a:lnTo>
                  <a:pt x="54840" y="38825"/>
                </a:lnTo>
                <a:lnTo>
                  <a:pt x="38194" y="62120"/>
                </a:lnTo>
                <a:lnTo>
                  <a:pt x="179273" y="62120"/>
                </a:lnTo>
                <a:close/>
                <a:moveTo>
                  <a:pt x="0" y="72068"/>
                </a:moveTo>
                <a:cubicBezTo>
                  <a:pt x="0" y="65614"/>
                  <a:pt x="2038" y="59305"/>
                  <a:pt x="5775" y="54015"/>
                </a:cubicBezTo>
                <a:lnTo>
                  <a:pt x="29555" y="20771"/>
                </a:lnTo>
                <a:cubicBezTo>
                  <a:pt x="35379" y="12618"/>
                  <a:pt x="44794" y="7765"/>
                  <a:pt x="54791" y="7765"/>
                </a:cubicBezTo>
                <a:lnTo>
                  <a:pt x="162579" y="7765"/>
                </a:lnTo>
                <a:cubicBezTo>
                  <a:pt x="172624" y="7765"/>
                  <a:pt x="182039" y="12618"/>
                  <a:pt x="187863" y="20771"/>
                </a:cubicBezTo>
                <a:lnTo>
                  <a:pt x="211595" y="54015"/>
                </a:lnTo>
                <a:cubicBezTo>
                  <a:pt x="215380" y="59305"/>
                  <a:pt x="217370" y="65614"/>
                  <a:pt x="217370" y="72068"/>
                </a:cubicBezTo>
                <a:lnTo>
                  <a:pt x="217418" y="201889"/>
                </a:lnTo>
                <a:cubicBezTo>
                  <a:pt x="217418" y="219020"/>
                  <a:pt x="203490" y="232948"/>
                  <a:pt x="186359" y="232948"/>
                </a:cubicBezTo>
                <a:lnTo>
                  <a:pt x="31060" y="232948"/>
                </a:lnTo>
                <a:cubicBezTo>
                  <a:pt x="13928" y="232948"/>
                  <a:pt x="0" y="219020"/>
                  <a:pt x="0" y="201889"/>
                </a:cubicBezTo>
                <a:lnTo>
                  <a:pt x="0" y="72068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25337" y="3743634"/>
            <a:ext cx="869674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4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Outputs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33620" y="3975547"/>
            <a:ext cx="853109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3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ผลผลิต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755913" y="3660808"/>
            <a:ext cx="248478" cy="248478"/>
          </a:xfrm>
          <a:custGeom>
            <a:avLst/>
            <a:gdLst/>
            <a:ahLst/>
            <a:cxnLst/>
            <a:rect l="l" t="t" r="r" b="b"/>
            <a:pathLst>
              <a:path w="248478" h="248478">
                <a:moveTo>
                  <a:pt x="243916" y="135207"/>
                </a:moveTo>
                <a:cubicBezTo>
                  <a:pt x="249983" y="129141"/>
                  <a:pt x="249983" y="119289"/>
                  <a:pt x="243916" y="113223"/>
                </a:cubicBezTo>
                <a:lnTo>
                  <a:pt x="166267" y="35573"/>
                </a:lnTo>
                <a:cubicBezTo>
                  <a:pt x="160201" y="29507"/>
                  <a:pt x="150349" y="29507"/>
                  <a:pt x="144282" y="35573"/>
                </a:cubicBezTo>
                <a:cubicBezTo>
                  <a:pt x="138216" y="41640"/>
                  <a:pt x="138216" y="51491"/>
                  <a:pt x="144282" y="57558"/>
                </a:cubicBezTo>
                <a:lnTo>
                  <a:pt x="195434" y="108709"/>
                </a:lnTo>
                <a:lnTo>
                  <a:pt x="15530" y="108709"/>
                </a:lnTo>
                <a:cubicBezTo>
                  <a:pt x="6940" y="108709"/>
                  <a:pt x="0" y="115649"/>
                  <a:pt x="0" y="124239"/>
                </a:cubicBezTo>
                <a:cubicBezTo>
                  <a:pt x="0" y="132829"/>
                  <a:pt x="6940" y="139769"/>
                  <a:pt x="15530" y="139769"/>
                </a:cubicBezTo>
                <a:lnTo>
                  <a:pt x="195434" y="139769"/>
                </a:lnTo>
                <a:lnTo>
                  <a:pt x="144282" y="190921"/>
                </a:lnTo>
                <a:cubicBezTo>
                  <a:pt x="138216" y="196987"/>
                  <a:pt x="138216" y="206839"/>
                  <a:pt x="144282" y="212905"/>
                </a:cubicBezTo>
                <a:cubicBezTo>
                  <a:pt x="150349" y="218971"/>
                  <a:pt x="160201" y="218971"/>
                  <a:pt x="166267" y="212905"/>
                </a:cubicBezTo>
                <a:lnTo>
                  <a:pt x="243916" y="135256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2165902" y="3354351"/>
            <a:ext cx="5988326" cy="861391"/>
          </a:xfrm>
          <a:custGeom>
            <a:avLst/>
            <a:gdLst/>
            <a:ahLst/>
            <a:cxnLst/>
            <a:rect l="l" t="t" r="r" b="b"/>
            <a:pathLst>
              <a:path w="5988326" h="861391">
                <a:moveTo>
                  <a:pt x="0" y="0"/>
                </a:moveTo>
                <a:lnTo>
                  <a:pt x="5988326" y="0"/>
                </a:lnTo>
                <a:lnTo>
                  <a:pt x="5988326" y="861391"/>
                </a:lnTo>
                <a:lnTo>
                  <a:pt x="0" y="861391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2298424" y="3486873"/>
            <a:ext cx="5789543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คลินิกเคลื่อนที่ 10 แห่ง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2298424" y="3685656"/>
            <a:ext cx="5789543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Voucher แจก 500 ใบ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2298424" y="3884438"/>
            <a:ext cx="5789543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อสม. อบรม 50 คน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30087" y="4406243"/>
            <a:ext cx="1060174" cy="977348"/>
          </a:xfrm>
          <a:custGeom>
            <a:avLst/>
            <a:gdLst/>
            <a:ahLst/>
            <a:cxnLst/>
            <a:rect l="l" t="t" r="r" b="b"/>
            <a:pathLst>
              <a:path w="1060174" h="977348">
                <a:moveTo>
                  <a:pt x="0" y="0"/>
                </a:moveTo>
                <a:lnTo>
                  <a:pt x="1060174" y="0"/>
                </a:lnTo>
                <a:lnTo>
                  <a:pt x="1060174" y="977348"/>
                </a:lnTo>
                <a:lnTo>
                  <a:pt x="0" y="97734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938005" y="4538764"/>
            <a:ext cx="248478" cy="248478"/>
          </a:xfrm>
          <a:custGeom>
            <a:avLst/>
            <a:gdLst/>
            <a:ahLst/>
            <a:cxnLst/>
            <a:rect l="l" t="t" r="r" b="b"/>
            <a:pathLst>
              <a:path w="248478" h="248478">
                <a:moveTo>
                  <a:pt x="31060" y="31060"/>
                </a:moveTo>
                <a:cubicBezTo>
                  <a:pt x="31060" y="22470"/>
                  <a:pt x="24120" y="15530"/>
                  <a:pt x="15530" y="15530"/>
                </a:cubicBezTo>
                <a:cubicBezTo>
                  <a:pt x="6940" y="15530"/>
                  <a:pt x="0" y="22470"/>
                  <a:pt x="0" y="31060"/>
                </a:cubicBezTo>
                <a:lnTo>
                  <a:pt x="0" y="194124"/>
                </a:lnTo>
                <a:cubicBezTo>
                  <a:pt x="0" y="215574"/>
                  <a:pt x="17374" y="232948"/>
                  <a:pt x="38825" y="232948"/>
                </a:cubicBezTo>
                <a:lnTo>
                  <a:pt x="232948" y="232948"/>
                </a:lnTo>
                <a:cubicBezTo>
                  <a:pt x="241538" y="232948"/>
                  <a:pt x="248478" y="226008"/>
                  <a:pt x="248478" y="217418"/>
                </a:cubicBezTo>
                <a:cubicBezTo>
                  <a:pt x="248478" y="208829"/>
                  <a:pt x="241538" y="201889"/>
                  <a:pt x="232948" y="201889"/>
                </a:cubicBezTo>
                <a:lnTo>
                  <a:pt x="38825" y="201889"/>
                </a:lnTo>
                <a:cubicBezTo>
                  <a:pt x="34554" y="201889"/>
                  <a:pt x="31060" y="198394"/>
                  <a:pt x="31060" y="194124"/>
                </a:cubicBezTo>
                <a:lnTo>
                  <a:pt x="31060" y="31060"/>
                </a:lnTo>
                <a:close/>
                <a:moveTo>
                  <a:pt x="228386" y="73088"/>
                </a:moveTo>
                <a:cubicBezTo>
                  <a:pt x="234453" y="67021"/>
                  <a:pt x="234453" y="57169"/>
                  <a:pt x="228386" y="51103"/>
                </a:cubicBezTo>
                <a:cubicBezTo>
                  <a:pt x="222320" y="45037"/>
                  <a:pt x="212468" y="45037"/>
                  <a:pt x="206402" y="51103"/>
                </a:cubicBezTo>
                <a:lnTo>
                  <a:pt x="155299" y="102255"/>
                </a:lnTo>
                <a:lnTo>
                  <a:pt x="127442" y="74446"/>
                </a:lnTo>
                <a:cubicBezTo>
                  <a:pt x="121376" y="68380"/>
                  <a:pt x="111524" y="68380"/>
                  <a:pt x="105458" y="74446"/>
                </a:cubicBezTo>
                <a:lnTo>
                  <a:pt x="58868" y="121036"/>
                </a:lnTo>
                <a:cubicBezTo>
                  <a:pt x="52802" y="127102"/>
                  <a:pt x="52802" y="136954"/>
                  <a:pt x="58868" y="143021"/>
                </a:cubicBezTo>
                <a:cubicBezTo>
                  <a:pt x="64934" y="149087"/>
                  <a:pt x="74786" y="149087"/>
                  <a:pt x="80852" y="143021"/>
                </a:cubicBezTo>
                <a:lnTo>
                  <a:pt x="116474" y="107399"/>
                </a:lnTo>
                <a:lnTo>
                  <a:pt x="144331" y="135256"/>
                </a:lnTo>
                <a:cubicBezTo>
                  <a:pt x="150397" y="141322"/>
                  <a:pt x="160249" y="141322"/>
                  <a:pt x="166315" y="135256"/>
                </a:cubicBezTo>
                <a:lnTo>
                  <a:pt x="228435" y="73136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25337" y="4853504"/>
            <a:ext cx="869674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4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Outcomes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33620" y="5085417"/>
            <a:ext cx="853109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3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ผลลัพธ์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755913" y="4770677"/>
            <a:ext cx="248478" cy="248478"/>
          </a:xfrm>
          <a:custGeom>
            <a:avLst/>
            <a:gdLst/>
            <a:ahLst/>
            <a:cxnLst/>
            <a:rect l="l" t="t" r="r" b="b"/>
            <a:pathLst>
              <a:path w="248478" h="248478">
                <a:moveTo>
                  <a:pt x="243916" y="135207"/>
                </a:moveTo>
                <a:cubicBezTo>
                  <a:pt x="249983" y="129141"/>
                  <a:pt x="249983" y="119289"/>
                  <a:pt x="243916" y="113223"/>
                </a:cubicBezTo>
                <a:lnTo>
                  <a:pt x="166267" y="35573"/>
                </a:lnTo>
                <a:cubicBezTo>
                  <a:pt x="160201" y="29507"/>
                  <a:pt x="150349" y="29507"/>
                  <a:pt x="144282" y="35573"/>
                </a:cubicBezTo>
                <a:cubicBezTo>
                  <a:pt x="138216" y="41640"/>
                  <a:pt x="138216" y="51491"/>
                  <a:pt x="144282" y="57558"/>
                </a:cubicBezTo>
                <a:lnTo>
                  <a:pt x="195434" y="108709"/>
                </a:lnTo>
                <a:lnTo>
                  <a:pt x="15530" y="108709"/>
                </a:lnTo>
                <a:cubicBezTo>
                  <a:pt x="6940" y="108709"/>
                  <a:pt x="0" y="115649"/>
                  <a:pt x="0" y="124239"/>
                </a:cubicBezTo>
                <a:cubicBezTo>
                  <a:pt x="0" y="132829"/>
                  <a:pt x="6940" y="139769"/>
                  <a:pt x="15530" y="139769"/>
                </a:cubicBezTo>
                <a:lnTo>
                  <a:pt x="195434" y="139769"/>
                </a:lnTo>
                <a:lnTo>
                  <a:pt x="144282" y="190921"/>
                </a:lnTo>
                <a:cubicBezTo>
                  <a:pt x="138216" y="196987"/>
                  <a:pt x="138216" y="206839"/>
                  <a:pt x="144282" y="212905"/>
                </a:cubicBezTo>
                <a:cubicBezTo>
                  <a:pt x="150349" y="218971"/>
                  <a:pt x="160201" y="218971"/>
                  <a:pt x="166267" y="212905"/>
                </a:cubicBezTo>
                <a:lnTo>
                  <a:pt x="243916" y="135256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2165902" y="4464221"/>
            <a:ext cx="5988326" cy="861391"/>
          </a:xfrm>
          <a:custGeom>
            <a:avLst/>
            <a:gdLst/>
            <a:ahLst/>
            <a:cxnLst/>
            <a:rect l="l" t="t" r="r" b="b"/>
            <a:pathLst>
              <a:path w="5988326" h="861391">
                <a:moveTo>
                  <a:pt x="0" y="0"/>
                </a:moveTo>
                <a:lnTo>
                  <a:pt x="5988326" y="0"/>
                </a:lnTo>
                <a:lnTo>
                  <a:pt x="5988326" y="861391"/>
                </a:lnTo>
                <a:lnTo>
                  <a:pt x="0" y="861391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2298424" y="4596743"/>
            <a:ext cx="5789543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ANC ครบ 4 ครั้ง ↑ 20%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2298424" y="4795525"/>
            <a:ext cx="5789543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การเข้าถึงบริการ ↑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2298424" y="4994308"/>
            <a:ext cx="5789543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ความรู้ อสม. ↑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30087" y="5516112"/>
            <a:ext cx="1060174" cy="977348"/>
          </a:xfrm>
          <a:custGeom>
            <a:avLst/>
            <a:gdLst/>
            <a:ahLst/>
            <a:cxnLst/>
            <a:rect l="l" t="t" r="r" b="b"/>
            <a:pathLst>
              <a:path w="1060174" h="977348">
                <a:moveTo>
                  <a:pt x="0" y="0"/>
                </a:moveTo>
                <a:lnTo>
                  <a:pt x="1060174" y="0"/>
                </a:lnTo>
                <a:lnTo>
                  <a:pt x="1060174" y="977348"/>
                </a:lnTo>
                <a:lnTo>
                  <a:pt x="0" y="977348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938005" y="5648634"/>
            <a:ext cx="248478" cy="248478"/>
          </a:xfrm>
          <a:custGeom>
            <a:avLst/>
            <a:gdLst/>
            <a:ahLst/>
            <a:cxnLst/>
            <a:rect l="l" t="t" r="r" b="b"/>
            <a:pathLst>
              <a:path w="248478" h="248478">
                <a:moveTo>
                  <a:pt x="217418" y="124239"/>
                </a:moveTo>
                <a:cubicBezTo>
                  <a:pt x="217418" y="72812"/>
                  <a:pt x="175666" y="31060"/>
                  <a:pt x="124239" y="31060"/>
                </a:cubicBezTo>
                <a:cubicBezTo>
                  <a:pt x="72812" y="31060"/>
                  <a:pt x="31060" y="72812"/>
                  <a:pt x="31060" y="124239"/>
                </a:cubicBezTo>
                <a:cubicBezTo>
                  <a:pt x="31060" y="175666"/>
                  <a:pt x="72812" y="217418"/>
                  <a:pt x="124239" y="217418"/>
                </a:cubicBezTo>
                <a:cubicBezTo>
                  <a:pt x="175666" y="217418"/>
                  <a:pt x="217418" y="175666"/>
                  <a:pt x="217418" y="124239"/>
                </a:cubicBezTo>
                <a:close/>
                <a:moveTo>
                  <a:pt x="0" y="124239"/>
                </a:moveTo>
                <a:cubicBezTo>
                  <a:pt x="0" y="55670"/>
                  <a:pt x="55670" y="0"/>
                  <a:pt x="124239" y="0"/>
                </a:cubicBezTo>
                <a:cubicBezTo>
                  <a:pt x="192809" y="0"/>
                  <a:pt x="248478" y="55670"/>
                  <a:pt x="248478" y="124239"/>
                </a:cubicBezTo>
                <a:cubicBezTo>
                  <a:pt x="248478" y="192809"/>
                  <a:pt x="192809" y="248478"/>
                  <a:pt x="124239" y="248478"/>
                </a:cubicBezTo>
                <a:cubicBezTo>
                  <a:pt x="55670" y="248478"/>
                  <a:pt x="0" y="192809"/>
                  <a:pt x="0" y="124239"/>
                </a:cubicBezTo>
                <a:close/>
                <a:moveTo>
                  <a:pt x="124239" y="163064"/>
                </a:moveTo>
                <a:cubicBezTo>
                  <a:pt x="145667" y="163064"/>
                  <a:pt x="163064" y="145667"/>
                  <a:pt x="163064" y="124239"/>
                </a:cubicBezTo>
                <a:cubicBezTo>
                  <a:pt x="163064" y="102811"/>
                  <a:pt x="145667" y="85414"/>
                  <a:pt x="124239" y="85414"/>
                </a:cubicBezTo>
                <a:cubicBezTo>
                  <a:pt x="102811" y="85414"/>
                  <a:pt x="85414" y="102811"/>
                  <a:pt x="85414" y="124239"/>
                </a:cubicBezTo>
                <a:cubicBezTo>
                  <a:pt x="85414" y="145667"/>
                  <a:pt x="102811" y="163064"/>
                  <a:pt x="124239" y="163064"/>
                </a:cubicBezTo>
                <a:close/>
                <a:moveTo>
                  <a:pt x="124239" y="54355"/>
                </a:moveTo>
                <a:cubicBezTo>
                  <a:pt x="162809" y="54355"/>
                  <a:pt x="194124" y="85669"/>
                  <a:pt x="194124" y="124239"/>
                </a:cubicBezTo>
                <a:cubicBezTo>
                  <a:pt x="194124" y="162809"/>
                  <a:pt x="162809" y="194124"/>
                  <a:pt x="124239" y="194124"/>
                </a:cubicBezTo>
                <a:cubicBezTo>
                  <a:pt x="85669" y="194124"/>
                  <a:pt x="54355" y="162809"/>
                  <a:pt x="54355" y="124239"/>
                </a:cubicBezTo>
                <a:cubicBezTo>
                  <a:pt x="54355" y="85669"/>
                  <a:pt x="85669" y="54355"/>
                  <a:pt x="124239" y="54355"/>
                </a:cubicBezTo>
                <a:close/>
                <a:moveTo>
                  <a:pt x="108709" y="124239"/>
                </a:moveTo>
                <a:cubicBezTo>
                  <a:pt x="108709" y="115668"/>
                  <a:pt x="115668" y="108709"/>
                  <a:pt x="124239" y="108709"/>
                </a:cubicBezTo>
                <a:cubicBezTo>
                  <a:pt x="132810" y="108709"/>
                  <a:pt x="139769" y="115668"/>
                  <a:pt x="139769" y="124239"/>
                </a:cubicBezTo>
                <a:cubicBezTo>
                  <a:pt x="139769" y="132810"/>
                  <a:pt x="132810" y="139769"/>
                  <a:pt x="124239" y="139769"/>
                </a:cubicBezTo>
                <a:cubicBezTo>
                  <a:pt x="115668" y="139769"/>
                  <a:pt x="108709" y="132810"/>
                  <a:pt x="108709" y="124239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25337" y="5963373"/>
            <a:ext cx="869674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4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Impact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33620" y="6195286"/>
            <a:ext cx="853109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3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ผลกระทบ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755913" y="5880547"/>
            <a:ext cx="248478" cy="248478"/>
          </a:xfrm>
          <a:custGeom>
            <a:avLst/>
            <a:gdLst/>
            <a:ahLst/>
            <a:cxnLst/>
            <a:rect l="l" t="t" r="r" b="b"/>
            <a:pathLst>
              <a:path w="248478" h="248478">
                <a:moveTo>
                  <a:pt x="243916" y="135207"/>
                </a:moveTo>
                <a:cubicBezTo>
                  <a:pt x="249983" y="129141"/>
                  <a:pt x="249983" y="119289"/>
                  <a:pt x="243916" y="113223"/>
                </a:cubicBezTo>
                <a:lnTo>
                  <a:pt x="166267" y="35573"/>
                </a:lnTo>
                <a:cubicBezTo>
                  <a:pt x="160201" y="29507"/>
                  <a:pt x="150349" y="29507"/>
                  <a:pt x="144282" y="35573"/>
                </a:cubicBezTo>
                <a:cubicBezTo>
                  <a:pt x="138216" y="41640"/>
                  <a:pt x="138216" y="51491"/>
                  <a:pt x="144282" y="57558"/>
                </a:cubicBezTo>
                <a:lnTo>
                  <a:pt x="195434" y="108709"/>
                </a:lnTo>
                <a:lnTo>
                  <a:pt x="15530" y="108709"/>
                </a:lnTo>
                <a:cubicBezTo>
                  <a:pt x="6940" y="108709"/>
                  <a:pt x="0" y="115649"/>
                  <a:pt x="0" y="124239"/>
                </a:cubicBezTo>
                <a:cubicBezTo>
                  <a:pt x="0" y="132829"/>
                  <a:pt x="6940" y="139769"/>
                  <a:pt x="15530" y="139769"/>
                </a:cubicBezTo>
                <a:lnTo>
                  <a:pt x="195434" y="139769"/>
                </a:lnTo>
                <a:lnTo>
                  <a:pt x="144282" y="190921"/>
                </a:lnTo>
                <a:cubicBezTo>
                  <a:pt x="138216" y="196987"/>
                  <a:pt x="138216" y="206839"/>
                  <a:pt x="144282" y="212905"/>
                </a:cubicBezTo>
                <a:cubicBezTo>
                  <a:pt x="150349" y="218971"/>
                  <a:pt x="160201" y="218971"/>
                  <a:pt x="166267" y="212905"/>
                </a:cubicBezTo>
                <a:lnTo>
                  <a:pt x="243916" y="135256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2165902" y="5574091"/>
            <a:ext cx="5988326" cy="861391"/>
          </a:xfrm>
          <a:custGeom>
            <a:avLst/>
            <a:gdLst/>
            <a:ahLst/>
            <a:cxnLst/>
            <a:rect l="l" t="t" r="r" b="b"/>
            <a:pathLst>
              <a:path w="5988326" h="861391">
                <a:moveTo>
                  <a:pt x="0" y="0"/>
                </a:moveTo>
                <a:lnTo>
                  <a:pt x="5988326" y="0"/>
                </a:lnTo>
                <a:lnTo>
                  <a:pt x="5988326" y="861391"/>
                </a:lnTo>
                <a:lnTo>
                  <a:pt x="0" y="861391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2298424" y="5706612"/>
            <a:ext cx="5789543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อัตราการเสียชีวิตมารดา ↓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2298424" y="5905395"/>
            <a:ext cx="5789543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สุขภาพหญิงตั้งครรภ์ ↑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2298424" y="6104177"/>
            <a:ext cx="5789543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เป้าหมาย SDG บรรลุ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547652" y="1557130"/>
            <a:ext cx="3313043" cy="3578087"/>
          </a:xfrm>
          <a:custGeom>
            <a:avLst/>
            <a:gdLst/>
            <a:ahLst/>
            <a:cxnLst/>
            <a:rect l="l" t="t" r="r" b="b"/>
            <a:pathLst>
              <a:path w="3313043" h="3578087">
                <a:moveTo>
                  <a:pt x="0" y="0"/>
                </a:moveTo>
                <a:lnTo>
                  <a:pt x="3313043" y="0"/>
                </a:lnTo>
                <a:lnTo>
                  <a:pt x="3313043" y="3578087"/>
                </a:lnTo>
                <a:lnTo>
                  <a:pt x="0" y="3578087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8767141" y="1789043"/>
            <a:ext cx="165652" cy="165652"/>
          </a:xfrm>
          <a:custGeom>
            <a:avLst/>
            <a:gdLst/>
            <a:ahLst/>
            <a:cxnLst/>
            <a:rect l="l" t="t" r="r" b="b"/>
            <a:pathLst>
              <a:path w="165652" h="165652">
                <a:moveTo>
                  <a:pt x="62120" y="20707"/>
                </a:moveTo>
                <a:cubicBezTo>
                  <a:pt x="62120" y="14980"/>
                  <a:pt x="66746" y="10353"/>
                  <a:pt x="72473" y="10353"/>
                </a:cubicBezTo>
                <a:lnTo>
                  <a:pt x="93179" y="10353"/>
                </a:lnTo>
                <a:cubicBezTo>
                  <a:pt x="98906" y="10353"/>
                  <a:pt x="103533" y="14980"/>
                  <a:pt x="103533" y="20707"/>
                </a:cubicBezTo>
                <a:lnTo>
                  <a:pt x="103533" y="41413"/>
                </a:lnTo>
                <a:cubicBezTo>
                  <a:pt x="103533" y="47140"/>
                  <a:pt x="98906" y="51766"/>
                  <a:pt x="93179" y="51766"/>
                </a:cubicBezTo>
                <a:lnTo>
                  <a:pt x="90591" y="51766"/>
                </a:lnTo>
                <a:lnTo>
                  <a:pt x="90591" y="72473"/>
                </a:lnTo>
                <a:lnTo>
                  <a:pt x="129416" y="72473"/>
                </a:lnTo>
                <a:cubicBezTo>
                  <a:pt x="142293" y="72473"/>
                  <a:pt x="152711" y="82891"/>
                  <a:pt x="152711" y="95768"/>
                </a:cubicBezTo>
                <a:lnTo>
                  <a:pt x="152711" y="113886"/>
                </a:lnTo>
                <a:lnTo>
                  <a:pt x="155299" y="113886"/>
                </a:lnTo>
                <a:cubicBezTo>
                  <a:pt x="161026" y="113886"/>
                  <a:pt x="165652" y="118512"/>
                  <a:pt x="165652" y="124239"/>
                </a:cubicBezTo>
                <a:lnTo>
                  <a:pt x="165652" y="144946"/>
                </a:lnTo>
                <a:cubicBezTo>
                  <a:pt x="165652" y="150672"/>
                  <a:pt x="161026" y="155299"/>
                  <a:pt x="155299" y="155299"/>
                </a:cubicBezTo>
                <a:lnTo>
                  <a:pt x="134592" y="155299"/>
                </a:lnTo>
                <a:cubicBezTo>
                  <a:pt x="128866" y="155299"/>
                  <a:pt x="124239" y="150672"/>
                  <a:pt x="124239" y="144946"/>
                </a:cubicBezTo>
                <a:lnTo>
                  <a:pt x="124239" y="124239"/>
                </a:lnTo>
                <a:cubicBezTo>
                  <a:pt x="124239" y="118512"/>
                  <a:pt x="128866" y="113886"/>
                  <a:pt x="134592" y="113886"/>
                </a:cubicBezTo>
                <a:lnTo>
                  <a:pt x="137181" y="113886"/>
                </a:lnTo>
                <a:lnTo>
                  <a:pt x="137181" y="95768"/>
                </a:lnTo>
                <a:cubicBezTo>
                  <a:pt x="137181" y="91465"/>
                  <a:pt x="133719" y="88003"/>
                  <a:pt x="129416" y="88003"/>
                </a:cubicBezTo>
                <a:lnTo>
                  <a:pt x="90591" y="88003"/>
                </a:lnTo>
                <a:lnTo>
                  <a:pt x="90591" y="113886"/>
                </a:lnTo>
                <a:lnTo>
                  <a:pt x="93179" y="113886"/>
                </a:lnTo>
                <a:cubicBezTo>
                  <a:pt x="98906" y="113886"/>
                  <a:pt x="103533" y="118512"/>
                  <a:pt x="103533" y="124239"/>
                </a:cubicBezTo>
                <a:lnTo>
                  <a:pt x="103533" y="144946"/>
                </a:lnTo>
                <a:cubicBezTo>
                  <a:pt x="103533" y="150672"/>
                  <a:pt x="98906" y="155299"/>
                  <a:pt x="93179" y="155299"/>
                </a:cubicBezTo>
                <a:lnTo>
                  <a:pt x="72473" y="155299"/>
                </a:lnTo>
                <a:cubicBezTo>
                  <a:pt x="66746" y="155299"/>
                  <a:pt x="62120" y="150672"/>
                  <a:pt x="62120" y="144946"/>
                </a:cubicBezTo>
                <a:lnTo>
                  <a:pt x="62120" y="124239"/>
                </a:lnTo>
                <a:cubicBezTo>
                  <a:pt x="62120" y="118512"/>
                  <a:pt x="66746" y="113886"/>
                  <a:pt x="72473" y="113886"/>
                </a:cubicBezTo>
                <a:lnTo>
                  <a:pt x="75061" y="113886"/>
                </a:lnTo>
                <a:lnTo>
                  <a:pt x="75061" y="88003"/>
                </a:lnTo>
                <a:lnTo>
                  <a:pt x="36236" y="88003"/>
                </a:lnTo>
                <a:cubicBezTo>
                  <a:pt x="31933" y="88003"/>
                  <a:pt x="28471" y="91465"/>
                  <a:pt x="28471" y="95768"/>
                </a:cubicBezTo>
                <a:lnTo>
                  <a:pt x="28471" y="113886"/>
                </a:lnTo>
                <a:lnTo>
                  <a:pt x="31060" y="113886"/>
                </a:lnTo>
                <a:cubicBezTo>
                  <a:pt x="36786" y="113886"/>
                  <a:pt x="41413" y="118512"/>
                  <a:pt x="41413" y="124239"/>
                </a:cubicBezTo>
                <a:lnTo>
                  <a:pt x="41413" y="144946"/>
                </a:lnTo>
                <a:cubicBezTo>
                  <a:pt x="41413" y="150672"/>
                  <a:pt x="36786" y="155299"/>
                  <a:pt x="31060" y="155299"/>
                </a:cubicBezTo>
                <a:lnTo>
                  <a:pt x="10353" y="155299"/>
                </a:lnTo>
                <a:cubicBezTo>
                  <a:pt x="4627" y="155299"/>
                  <a:pt x="0" y="150672"/>
                  <a:pt x="0" y="144946"/>
                </a:cubicBezTo>
                <a:lnTo>
                  <a:pt x="0" y="124239"/>
                </a:lnTo>
                <a:cubicBezTo>
                  <a:pt x="0" y="118512"/>
                  <a:pt x="4627" y="113886"/>
                  <a:pt x="10353" y="113886"/>
                </a:cubicBezTo>
                <a:lnTo>
                  <a:pt x="12942" y="113886"/>
                </a:lnTo>
                <a:lnTo>
                  <a:pt x="12942" y="95768"/>
                </a:lnTo>
                <a:cubicBezTo>
                  <a:pt x="12942" y="82891"/>
                  <a:pt x="23360" y="72473"/>
                  <a:pt x="36236" y="72473"/>
                </a:cubicBezTo>
                <a:lnTo>
                  <a:pt x="75061" y="72473"/>
                </a:lnTo>
                <a:lnTo>
                  <a:pt x="75061" y="51766"/>
                </a:lnTo>
                <a:lnTo>
                  <a:pt x="72473" y="51766"/>
                </a:lnTo>
                <a:cubicBezTo>
                  <a:pt x="66746" y="51766"/>
                  <a:pt x="62120" y="47140"/>
                  <a:pt x="62120" y="41413"/>
                </a:cubicBezTo>
                <a:lnTo>
                  <a:pt x="62120" y="20707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8953500" y="1755913"/>
            <a:ext cx="2791239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4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Logic Model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746435" y="2120348"/>
            <a:ext cx="2915478" cy="629478"/>
          </a:xfrm>
          <a:custGeom>
            <a:avLst/>
            <a:gdLst/>
            <a:ahLst/>
            <a:cxnLst/>
            <a:rect l="l" t="t" r="r" b="b"/>
            <a:pathLst>
              <a:path w="2915478" h="629478">
                <a:moveTo>
                  <a:pt x="0" y="0"/>
                </a:moveTo>
                <a:lnTo>
                  <a:pt x="2915478" y="0"/>
                </a:lnTo>
                <a:lnTo>
                  <a:pt x="2915478" y="629478"/>
                </a:lnTo>
                <a:lnTo>
                  <a:pt x="0" y="629478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8845826" y="2219739"/>
            <a:ext cx="2782957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Inputs → Activities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845826" y="2451652"/>
            <a:ext cx="2782957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งบ + คน + อุปกรณ์ → ดำเนินการ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746435" y="2849217"/>
            <a:ext cx="2915478" cy="629478"/>
          </a:xfrm>
          <a:custGeom>
            <a:avLst/>
            <a:gdLst/>
            <a:ahLst/>
            <a:cxnLst/>
            <a:rect l="l" t="t" r="r" b="b"/>
            <a:pathLst>
              <a:path w="2915478" h="629478">
                <a:moveTo>
                  <a:pt x="0" y="0"/>
                </a:moveTo>
                <a:lnTo>
                  <a:pt x="2915478" y="0"/>
                </a:lnTo>
                <a:lnTo>
                  <a:pt x="2915478" y="629478"/>
                </a:lnTo>
                <a:lnTo>
                  <a:pt x="0" y="629478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8845826" y="2948609"/>
            <a:ext cx="2782957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Activities → Outputs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845826" y="3180522"/>
            <a:ext cx="2782957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กิจกรรม → สิ่งที่ผลิตได้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746435" y="3578087"/>
            <a:ext cx="2915478" cy="629478"/>
          </a:xfrm>
          <a:custGeom>
            <a:avLst/>
            <a:gdLst/>
            <a:ahLst/>
            <a:cxnLst/>
            <a:rect l="l" t="t" r="r" b="b"/>
            <a:pathLst>
              <a:path w="2915478" h="629478">
                <a:moveTo>
                  <a:pt x="0" y="0"/>
                </a:moveTo>
                <a:lnTo>
                  <a:pt x="2915478" y="0"/>
                </a:lnTo>
                <a:lnTo>
                  <a:pt x="2915478" y="629478"/>
                </a:lnTo>
                <a:lnTo>
                  <a:pt x="0" y="629478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8845826" y="3677478"/>
            <a:ext cx="2782957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Outputs → Outcomes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845826" y="3909391"/>
            <a:ext cx="2782957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ผลผลิต → การเปลี่ยนแปลง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746435" y="4306957"/>
            <a:ext cx="2915478" cy="629478"/>
          </a:xfrm>
          <a:custGeom>
            <a:avLst/>
            <a:gdLst/>
            <a:ahLst/>
            <a:cxnLst/>
            <a:rect l="l" t="t" r="r" b="b"/>
            <a:pathLst>
              <a:path w="2915478" h="629478">
                <a:moveTo>
                  <a:pt x="0" y="0"/>
                </a:moveTo>
                <a:lnTo>
                  <a:pt x="2915478" y="0"/>
                </a:lnTo>
                <a:lnTo>
                  <a:pt x="2915478" y="629478"/>
                </a:lnTo>
                <a:lnTo>
                  <a:pt x="0" y="629478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8845826" y="4406348"/>
            <a:ext cx="2782957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Outcomes → Impact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845826" y="4638261"/>
            <a:ext cx="2782957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ผลลัพธ์ → เป้าหมายใหญ่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547652" y="5237810"/>
            <a:ext cx="3313043" cy="1421407"/>
          </a:xfrm>
          <a:custGeom>
            <a:avLst/>
            <a:gdLst/>
            <a:ahLst/>
            <a:cxnLst/>
            <a:rect l="l" t="t" r="r" b="b"/>
            <a:pathLst>
              <a:path w="3313043" h="1557130">
                <a:moveTo>
                  <a:pt x="0" y="0"/>
                </a:moveTo>
                <a:lnTo>
                  <a:pt x="3313043" y="0"/>
                </a:lnTo>
                <a:lnTo>
                  <a:pt x="3313043" y="1557130"/>
                </a:lnTo>
                <a:lnTo>
                  <a:pt x="0" y="155713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Shape 59"/>
          <p:cNvSpPr/>
          <p:nvPr/>
        </p:nvSpPr>
        <p:spPr>
          <a:xfrm>
            <a:off x="8787848" y="5342283"/>
            <a:ext cx="124239" cy="165652"/>
          </a:xfrm>
          <a:custGeom>
            <a:avLst/>
            <a:gdLst/>
            <a:ahLst/>
            <a:cxnLst/>
            <a:rect l="l" t="t" r="r" b="b"/>
            <a:pathLst>
              <a:path w="124239" h="165652">
                <a:moveTo>
                  <a:pt x="94765" y="124239"/>
                </a:moveTo>
                <a:cubicBezTo>
                  <a:pt x="97127" y="117024"/>
                  <a:pt x="101850" y="110489"/>
                  <a:pt x="107189" y="104859"/>
                </a:cubicBezTo>
                <a:cubicBezTo>
                  <a:pt x="117768" y="93729"/>
                  <a:pt x="124239" y="78685"/>
                  <a:pt x="124239" y="62120"/>
                </a:cubicBezTo>
                <a:cubicBezTo>
                  <a:pt x="124239" y="27824"/>
                  <a:pt x="96415" y="0"/>
                  <a:pt x="62120" y="0"/>
                </a:cubicBezTo>
                <a:cubicBezTo>
                  <a:pt x="27824" y="0"/>
                  <a:pt x="0" y="27824"/>
                  <a:pt x="0" y="62120"/>
                </a:cubicBezTo>
                <a:cubicBezTo>
                  <a:pt x="0" y="78685"/>
                  <a:pt x="6471" y="93729"/>
                  <a:pt x="17051" y="104859"/>
                </a:cubicBezTo>
                <a:cubicBezTo>
                  <a:pt x="22389" y="110489"/>
                  <a:pt x="27145" y="117024"/>
                  <a:pt x="29474" y="124239"/>
                </a:cubicBezTo>
                <a:lnTo>
                  <a:pt x="94732" y="124239"/>
                </a:lnTo>
                <a:close/>
                <a:moveTo>
                  <a:pt x="93179" y="139769"/>
                </a:moveTo>
                <a:lnTo>
                  <a:pt x="31060" y="139769"/>
                </a:lnTo>
                <a:lnTo>
                  <a:pt x="31060" y="144946"/>
                </a:lnTo>
                <a:cubicBezTo>
                  <a:pt x="31060" y="159246"/>
                  <a:pt x="42642" y="170829"/>
                  <a:pt x="56943" y="170829"/>
                </a:cubicBezTo>
                <a:lnTo>
                  <a:pt x="67296" y="170829"/>
                </a:lnTo>
                <a:cubicBezTo>
                  <a:pt x="81597" y="170829"/>
                  <a:pt x="93179" y="159246"/>
                  <a:pt x="93179" y="144946"/>
                </a:cubicBezTo>
                <a:lnTo>
                  <a:pt x="93179" y="139769"/>
                </a:lnTo>
                <a:close/>
                <a:moveTo>
                  <a:pt x="59531" y="36236"/>
                </a:moveTo>
                <a:cubicBezTo>
                  <a:pt x="46654" y="36236"/>
                  <a:pt x="36236" y="46654"/>
                  <a:pt x="36236" y="59531"/>
                </a:cubicBezTo>
                <a:cubicBezTo>
                  <a:pt x="36236" y="63834"/>
                  <a:pt x="32775" y="67296"/>
                  <a:pt x="28471" y="67296"/>
                </a:cubicBezTo>
                <a:cubicBezTo>
                  <a:pt x="24168" y="67296"/>
                  <a:pt x="20707" y="63834"/>
                  <a:pt x="20707" y="59531"/>
                </a:cubicBezTo>
                <a:cubicBezTo>
                  <a:pt x="20707" y="38081"/>
                  <a:pt x="38081" y="20707"/>
                  <a:pt x="59531" y="20707"/>
                </a:cubicBezTo>
                <a:cubicBezTo>
                  <a:pt x="63834" y="20707"/>
                  <a:pt x="67296" y="24168"/>
                  <a:pt x="67296" y="28471"/>
                </a:cubicBezTo>
                <a:cubicBezTo>
                  <a:pt x="67296" y="32775"/>
                  <a:pt x="63834" y="36236"/>
                  <a:pt x="59531" y="36236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8953500" y="5309152"/>
            <a:ext cx="2791239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4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ประโยชน์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746435" y="5640457"/>
            <a:ext cx="2990022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 อธิบายตรรกะการเปลี่ยนแปลง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8746435" y="5938630"/>
            <a:ext cx="2990022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 ติดตามผลได้ชัดเจน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8746435" y="6236804"/>
            <a:ext cx="2990022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 สื่อสารกับผู้มีส่วนได้ส่วนเสีย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9610" y="373571"/>
            <a:ext cx="67922" cy="543376"/>
          </a:xfrm>
          <a:custGeom>
            <a:avLst/>
            <a:gdLst/>
            <a:ahLst/>
            <a:cxnLst/>
            <a:rect l="l" t="t" r="r" b="b"/>
            <a:pathLst>
              <a:path w="67922" h="543376">
                <a:moveTo>
                  <a:pt x="0" y="0"/>
                </a:moveTo>
                <a:lnTo>
                  <a:pt x="67922" y="0"/>
                </a:lnTo>
                <a:lnTo>
                  <a:pt x="67922" y="543376"/>
                </a:lnTo>
                <a:lnTo>
                  <a:pt x="0" y="543376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3376" y="339610"/>
            <a:ext cx="3744201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b="1" kern="0" spc="53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PLANNING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43376" y="543376"/>
            <a:ext cx="3880045" cy="4075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09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Implementation Plan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39610" y="1154674"/>
            <a:ext cx="11597682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7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แผนการนำไปปฏิบัติให้เกิดจริง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39610" y="1596167"/>
            <a:ext cx="7233694" cy="5178845"/>
          </a:xfrm>
          <a:custGeom>
            <a:avLst/>
            <a:gdLst/>
            <a:ahLst/>
            <a:cxnLst/>
            <a:rect l="l" t="t" r="r" b="b"/>
            <a:pathLst>
              <a:path w="7233694" h="5263955">
                <a:moveTo>
                  <a:pt x="0" y="0"/>
                </a:moveTo>
                <a:lnTo>
                  <a:pt x="7233694" y="0"/>
                </a:lnTo>
                <a:lnTo>
                  <a:pt x="7233694" y="5263955"/>
                </a:lnTo>
                <a:lnTo>
                  <a:pt x="0" y="5263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81582" y="1833786"/>
            <a:ext cx="178295" cy="203766"/>
          </a:xfrm>
          <a:custGeom>
            <a:avLst/>
            <a:gdLst/>
            <a:ahLst/>
            <a:cxnLst/>
            <a:rect l="l" t="t" r="r" b="b"/>
            <a:pathLst>
              <a:path w="178295" h="203766">
                <a:moveTo>
                  <a:pt x="50942" y="0"/>
                </a:moveTo>
                <a:cubicBezTo>
                  <a:pt x="57986" y="0"/>
                  <a:pt x="63677" y="5691"/>
                  <a:pt x="63677" y="12735"/>
                </a:cubicBezTo>
                <a:lnTo>
                  <a:pt x="63677" y="25471"/>
                </a:lnTo>
                <a:lnTo>
                  <a:pt x="114618" y="25471"/>
                </a:lnTo>
                <a:lnTo>
                  <a:pt x="114618" y="12735"/>
                </a:lnTo>
                <a:cubicBezTo>
                  <a:pt x="114618" y="5691"/>
                  <a:pt x="120310" y="0"/>
                  <a:pt x="127354" y="0"/>
                </a:cubicBezTo>
                <a:cubicBezTo>
                  <a:pt x="134398" y="0"/>
                  <a:pt x="140089" y="5691"/>
                  <a:pt x="140089" y="12735"/>
                </a:cubicBezTo>
                <a:lnTo>
                  <a:pt x="140089" y="25471"/>
                </a:lnTo>
                <a:lnTo>
                  <a:pt x="152825" y="25471"/>
                </a:lnTo>
                <a:cubicBezTo>
                  <a:pt x="166873" y="25471"/>
                  <a:pt x="178295" y="36893"/>
                  <a:pt x="178295" y="50942"/>
                </a:cubicBezTo>
                <a:lnTo>
                  <a:pt x="178295" y="165560"/>
                </a:lnTo>
                <a:cubicBezTo>
                  <a:pt x="178295" y="179609"/>
                  <a:pt x="166873" y="191031"/>
                  <a:pt x="152825" y="191031"/>
                </a:cubicBezTo>
                <a:lnTo>
                  <a:pt x="25471" y="191031"/>
                </a:lnTo>
                <a:cubicBezTo>
                  <a:pt x="11422" y="191031"/>
                  <a:pt x="0" y="179609"/>
                  <a:pt x="0" y="165560"/>
                </a:cubicBezTo>
                <a:lnTo>
                  <a:pt x="0" y="50942"/>
                </a:lnTo>
                <a:cubicBezTo>
                  <a:pt x="0" y="36893"/>
                  <a:pt x="11422" y="25471"/>
                  <a:pt x="25471" y="25471"/>
                </a:cubicBezTo>
                <a:lnTo>
                  <a:pt x="38206" y="25471"/>
                </a:lnTo>
                <a:lnTo>
                  <a:pt x="38206" y="12735"/>
                </a:lnTo>
                <a:cubicBezTo>
                  <a:pt x="38206" y="5691"/>
                  <a:pt x="43897" y="0"/>
                  <a:pt x="50942" y="0"/>
                </a:cubicBezTo>
                <a:close/>
                <a:moveTo>
                  <a:pt x="25471" y="95515"/>
                </a:moveTo>
                <a:lnTo>
                  <a:pt x="25471" y="108251"/>
                </a:lnTo>
                <a:cubicBezTo>
                  <a:pt x="25471" y="111753"/>
                  <a:pt x="28336" y="114618"/>
                  <a:pt x="31838" y="114618"/>
                </a:cubicBezTo>
                <a:lnTo>
                  <a:pt x="44574" y="114618"/>
                </a:lnTo>
                <a:cubicBezTo>
                  <a:pt x="48076" y="114618"/>
                  <a:pt x="50942" y="111753"/>
                  <a:pt x="50942" y="108251"/>
                </a:cubicBezTo>
                <a:lnTo>
                  <a:pt x="50942" y="95515"/>
                </a:lnTo>
                <a:cubicBezTo>
                  <a:pt x="50942" y="92013"/>
                  <a:pt x="48076" y="89148"/>
                  <a:pt x="44574" y="89148"/>
                </a:cubicBezTo>
                <a:lnTo>
                  <a:pt x="31838" y="89148"/>
                </a:lnTo>
                <a:cubicBezTo>
                  <a:pt x="28336" y="89148"/>
                  <a:pt x="25471" y="92013"/>
                  <a:pt x="25471" y="95515"/>
                </a:cubicBezTo>
                <a:close/>
                <a:moveTo>
                  <a:pt x="76412" y="95515"/>
                </a:moveTo>
                <a:lnTo>
                  <a:pt x="76412" y="108251"/>
                </a:lnTo>
                <a:cubicBezTo>
                  <a:pt x="76412" y="111753"/>
                  <a:pt x="79278" y="114618"/>
                  <a:pt x="82780" y="114618"/>
                </a:cubicBezTo>
                <a:lnTo>
                  <a:pt x="95515" y="114618"/>
                </a:lnTo>
                <a:cubicBezTo>
                  <a:pt x="99018" y="114618"/>
                  <a:pt x="101883" y="111753"/>
                  <a:pt x="101883" y="108251"/>
                </a:cubicBezTo>
                <a:lnTo>
                  <a:pt x="101883" y="95515"/>
                </a:lnTo>
                <a:cubicBezTo>
                  <a:pt x="101883" y="92013"/>
                  <a:pt x="99018" y="89148"/>
                  <a:pt x="95515" y="89148"/>
                </a:cubicBezTo>
                <a:lnTo>
                  <a:pt x="82780" y="89148"/>
                </a:lnTo>
                <a:cubicBezTo>
                  <a:pt x="79278" y="89148"/>
                  <a:pt x="76412" y="92013"/>
                  <a:pt x="76412" y="95515"/>
                </a:cubicBezTo>
                <a:close/>
                <a:moveTo>
                  <a:pt x="133721" y="89148"/>
                </a:moveTo>
                <a:cubicBezTo>
                  <a:pt x="130219" y="89148"/>
                  <a:pt x="127354" y="92013"/>
                  <a:pt x="127354" y="95515"/>
                </a:cubicBezTo>
                <a:lnTo>
                  <a:pt x="127354" y="108251"/>
                </a:lnTo>
                <a:cubicBezTo>
                  <a:pt x="127354" y="111753"/>
                  <a:pt x="130219" y="114618"/>
                  <a:pt x="133721" y="114618"/>
                </a:cubicBezTo>
                <a:lnTo>
                  <a:pt x="146457" y="114618"/>
                </a:lnTo>
                <a:cubicBezTo>
                  <a:pt x="149959" y="114618"/>
                  <a:pt x="152825" y="111753"/>
                  <a:pt x="152825" y="108251"/>
                </a:cubicBezTo>
                <a:lnTo>
                  <a:pt x="152825" y="95515"/>
                </a:lnTo>
                <a:cubicBezTo>
                  <a:pt x="152825" y="92013"/>
                  <a:pt x="149959" y="89148"/>
                  <a:pt x="146457" y="89148"/>
                </a:cubicBezTo>
                <a:lnTo>
                  <a:pt x="133721" y="89148"/>
                </a:lnTo>
                <a:close/>
                <a:moveTo>
                  <a:pt x="25471" y="146457"/>
                </a:moveTo>
                <a:lnTo>
                  <a:pt x="25471" y="159192"/>
                </a:lnTo>
                <a:cubicBezTo>
                  <a:pt x="25471" y="162694"/>
                  <a:pt x="28336" y="165560"/>
                  <a:pt x="31838" y="165560"/>
                </a:cubicBezTo>
                <a:lnTo>
                  <a:pt x="44574" y="165560"/>
                </a:lnTo>
                <a:cubicBezTo>
                  <a:pt x="48076" y="165560"/>
                  <a:pt x="50942" y="162694"/>
                  <a:pt x="50942" y="159192"/>
                </a:cubicBezTo>
                <a:lnTo>
                  <a:pt x="50942" y="146457"/>
                </a:lnTo>
                <a:cubicBezTo>
                  <a:pt x="50942" y="142955"/>
                  <a:pt x="48076" y="140089"/>
                  <a:pt x="44574" y="140089"/>
                </a:cubicBezTo>
                <a:lnTo>
                  <a:pt x="31838" y="140089"/>
                </a:lnTo>
                <a:cubicBezTo>
                  <a:pt x="28336" y="140089"/>
                  <a:pt x="25471" y="142955"/>
                  <a:pt x="25471" y="146457"/>
                </a:cubicBezTo>
                <a:close/>
                <a:moveTo>
                  <a:pt x="82780" y="140089"/>
                </a:moveTo>
                <a:cubicBezTo>
                  <a:pt x="79278" y="140089"/>
                  <a:pt x="76412" y="142955"/>
                  <a:pt x="76412" y="146457"/>
                </a:cubicBezTo>
                <a:lnTo>
                  <a:pt x="76412" y="159192"/>
                </a:lnTo>
                <a:cubicBezTo>
                  <a:pt x="76412" y="162694"/>
                  <a:pt x="79278" y="165560"/>
                  <a:pt x="82780" y="165560"/>
                </a:cubicBezTo>
                <a:lnTo>
                  <a:pt x="95515" y="165560"/>
                </a:lnTo>
                <a:cubicBezTo>
                  <a:pt x="99018" y="165560"/>
                  <a:pt x="101883" y="162694"/>
                  <a:pt x="101883" y="159192"/>
                </a:cubicBezTo>
                <a:lnTo>
                  <a:pt x="101883" y="146457"/>
                </a:lnTo>
                <a:cubicBezTo>
                  <a:pt x="101883" y="142955"/>
                  <a:pt x="99018" y="140089"/>
                  <a:pt x="95515" y="140089"/>
                </a:cubicBezTo>
                <a:lnTo>
                  <a:pt x="82780" y="140089"/>
                </a:lnTo>
                <a:close/>
                <a:moveTo>
                  <a:pt x="127354" y="146457"/>
                </a:moveTo>
                <a:lnTo>
                  <a:pt x="127354" y="159192"/>
                </a:lnTo>
                <a:cubicBezTo>
                  <a:pt x="127354" y="162694"/>
                  <a:pt x="130219" y="165560"/>
                  <a:pt x="133721" y="165560"/>
                </a:cubicBezTo>
                <a:lnTo>
                  <a:pt x="146457" y="165560"/>
                </a:lnTo>
                <a:cubicBezTo>
                  <a:pt x="149959" y="165560"/>
                  <a:pt x="152825" y="162694"/>
                  <a:pt x="152825" y="159192"/>
                </a:cubicBezTo>
                <a:lnTo>
                  <a:pt x="152825" y="146457"/>
                </a:lnTo>
                <a:cubicBezTo>
                  <a:pt x="152825" y="142955"/>
                  <a:pt x="149959" y="140089"/>
                  <a:pt x="146457" y="140089"/>
                </a:cubicBezTo>
                <a:lnTo>
                  <a:pt x="133721" y="140089"/>
                </a:lnTo>
                <a:cubicBezTo>
                  <a:pt x="130219" y="140089"/>
                  <a:pt x="127354" y="142955"/>
                  <a:pt x="127354" y="146457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98084" y="1799933"/>
            <a:ext cx="6673337" cy="271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4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Implementation Timeline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43376" y="2241318"/>
            <a:ext cx="1086752" cy="611298"/>
          </a:xfrm>
          <a:custGeom>
            <a:avLst/>
            <a:gdLst/>
            <a:ahLst/>
            <a:cxnLst/>
            <a:rect l="l" t="t" r="r" b="b"/>
            <a:pathLst>
              <a:path w="1086752" h="611298">
                <a:moveTo>
                  <a:pt x="0" y="0"/>
                </a:moveTo>
                <a:lnTo>
                  <a:pt x="1086752" y="0"/>
                </a:lnTo>
                <a:lnTo>
                  <a:pt x="1086752" y="611298"/>
                </a:lnTo>
                <a:lnTo>
                  <a:pt x="0" y="61129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07053" y="2343201"/>
            <a:ext cx="959398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3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Phase 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15543" y="2580928"/>
            <a:ext cx="942418" cy="169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36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เดือน 1-3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765972" y="2241318"/>
            <a:ext cx="5603565" cy="1188635"/>
          </a:xfrm>
          <a:custGeom>
            <a:avLst/>
            <a:gdLst/>
            <a:ahLst/>
            <a:cxnLst/>
            <a:rect l="l" t="t" r="r" b="b"/>
            <a:pathLst>
              <a:path w="5603565" h="1188635">
                <a:moveTo>
                  <a:pt x="0" y="0"/>
                </a:moveTo>
                <a:lnTo>
                  <a:pt x="5603565" y="0"/>
                </a:lnTo>
                <a:lnTo>
                  <a:pt x="5603565" y="1188635"/>
                </a:lnTo>
                <a:lnTo>
                  <a:pt x="0" y="118863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901816" y="2377162"/>
            <a:ext cx="5408290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3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Preparation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901816" y="2682811"/>
            <a:ext cx="5399799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จัดหางบประมาณ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901816" y="2886577"/>
            <a:ext cx="5399799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จัดซื้ออุปกรณ์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901816" y="3090343"/>
            <a:ext cx="5399799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สรรหาบุคลากร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43376" y="3565798"/>
            <a:ext cx="1086752" cy="611298"/>
          </a:xfrm>
          <a:custGeom>
            <a:avLst/>
            <a:gdLst/>
            <a:ahLst/>
            <a:cxnLst/>
            <a:rect l="l" t="t" r="r" b="b"/>
            <a:pathLst>
              <a:path w="1086752" h="611298">
                <a:moveTo>
                  <a:pt x="0" y="0"/>
                </a:moveTo>
                <a:lnTo>
                  <a:pt x="1086752" y="0"/>
                </a:lnTo>
                <a:lnTo>
                  <a:pt x="1086752" y="611298"/>
                </a:lnTo>
                <a:lnTo>
                  <a:pt x="0" y="611298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07053" y="3667681"/>
            <a:ext cx="959398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3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Phase 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15543" y="3905408"/>
            <a:ext cx="942418" cy="169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36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เดือน 4-9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765972" y="3565798"/>
            <a:ext cx="5603565" cy="1188635"/>
          </a:xfrm>
          <a:custGeom>
            <a:avLst/>
            <a:gdLst/>
            <a:ahLst/>
            <a:cxnLst/>
            <a:rect l="l" t="t" r="r" b="b"/>
            <a:pathLst>
              <a:path w="5603565" h="1188635">
                <a:moveTo>
                  <a:pt x="0" y="0"/>
                </a:moveTo>
                <a:lnTo>
                  <a:pt x="5603565" y="0"/>
                </a:lnTo>
                <a:lnTo>
                  <a:pt x="5603565" y="1188635"/>
                </a:lnTo>
                <a:lnTo>
                  <a:pt x="0" y="1188635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901816" y="3701642"/>
            <a:ext cx="5408290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3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901816" y="4007291"/>
            <a:ext cx="5399799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ตั้งคลินิกเคลื่อนที่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901816" y="4211057"/>
            <a:ext cx="5399799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แจก voucher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901816" y="4414823"/>
            <a:ext cx="5399799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อบรม อสม.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43376" y="4890277"/>
            <a:ext cx="1086752" cy="611298"/>
          </a:xfrm>
          <a:custGeom>
            <a:avLst/>
            <a:gdLst/>
            <a:ahLst/>
            <a:cxnLst/>
            <a:rect l="l" t="t" r="r" b="b"/>
            <a:pathLst>
              <a:path w="1086752" h="611298">
                <a:moveTo>
                  <a:pt x="0" y="0"/>
                </a:moveTo>
                <a:lnTo>
                  <a:pt x="1086752" y="0"/>
                </a:lnTo>
                <a:lnTo>
                  <a:pt x="1086752" y="611298"/>
                </a:lnTo>
                <a:lnTo>
                  <a:pt x="0" y="61129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07053" y="4992160"/>
            <a:ext cx="959398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3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Phase 3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15543" y="5229887"/>
            <a:ext cx="942418" cy="169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36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เดือน 10-12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765972" y="4890277"/>
            <a:ext cx="5603565" cy="1188635"/>
          </a:xfrm>
          <a:custGeom>
            <a:avLst/>
            <a:gdLst/>
            <a:ahLst/>
            <a:cxnLst/>
            <a:rect l="l" t="t" r="r" b="b"/>
            <a:pathLst>
              <a:path w="5603565" h="1188635">
                <a:moveTo>
                  <a:pt x="0" y="0"/>
                </a:moveTo>
                <a:lnTo>
                  <a:pt x="5603565" y="0"/>
                </a:lnTo>
                <a:lnTo>
                  <a:pt x="5603565" y="1188635"/>
                </a:lnTo>
                <a:lnTo>
                  <a:pt x="0" y="118863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1901816" y="5026121"/>
            <a:ext cx="5408290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3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Evaluation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901816" y="5331770"/>
            <a:ext cx="5399799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ประเมินผล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901816" y="5535536"/>
            <a:ext cx="5399799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รายงานผล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901816" y="5739302"/>
            <a:ext cx="5399799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ปรับปรุง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780784" y="1596167"/>
            <a:ext cx="4075320" cy="3565905"/>
          </a:xfrm>
          <a:custGeom>
            <a:avLst/>
            <a:gdLst/>
            <a:ahLst/>
            <a:cxnLst/>
            <a:rect l="l" t="t" r="r" b="b"/>
            <a:pathLst>
              <a:path w="4075320" h="3565905">
                <a:moveTo>
                  <a:pt x="0" y="0"/>
                </a:moveTo>
                <a:lnTo>
                  <a:pt x="4075320" y="0"/>
                </a:lnTo>
                <a:lnTo>
                  <a:pt x="4075320" y="3565905"/>
                </a:lnTo>
                <a:lnTo>
                  <a:pt x="0" y="35659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8010021" y="1833786"/>
            <a:ext cx="203766" cy="203766"/>
          </a:xfrm>
          <a:custGeom>
            <a:avLst/>
            <a:gdLst/>
            <a:ahLst/>
            <a:cxnLst/>
            <a:rect l="l" t="t" r="r" b="b"/>
            <a:pathLst>
              <a:path w="203766" h="203766">
                <a:moveTo>
                  <a:pt x="0" y="166993"/>
                </a:moveTo>
                <a:lnTo>
                  <a:pt x="0" y="43579"/>
                </a:lnTo>
                <a:cubicBezTo>
                  <a:pt x="0" y="34346"/>
                  <a:pt x="9591" y="28217"/>
                  <a:pt x="18426" y="30843"/>
                </a:cubicBezTo>
                <a:cubicBezTo>
                  <a:pt x="53329" y="41271"/>
                  <a:pt x="78004" y="33032"/>
                  <a:pt x="102838" y="24754"/>
                </a:cubicBezTo>
                <a:cubicBezTo>
                  <a:pt x="128508" y="16198"/>
                  <a:pt x="154337" y="7601"/>
                  <a:pt x="191707" y="19541"/>
                </a:cubicBezTo>
                <a:cubicBezTo>
                  <a:pt x="199070" y="21889"/>
                  <a:pt x="203766" y="29013"/>
                  <a:pt x="203766" y="36773"/>
                </a:cubicBezTo>
                <a:lnTo>
                  <a:pt x="203766" y="160187"/>
                </a:lnTo>
                <a:cubicBezTo>
                  <a:pt x="203766" y="169420"/>
                  <a:pt x="194175" y="175549"/>
                  <a:pt x="185379" y="172923"/>
                </a:cubicBezTo>
                <a:cubicBezTo>
                  <a:pt x="150476" y="162495"/>
                  <a:pt x="125762" y="170734"/>
                  <a:pt x="100968" y="179012"/>
                </a:cubicBezTo>
                <a:cubicBezTo>
                  <a:pt x="75298" y="187568"/>
                  <a:pt x="49469" y="196165"/>
                  <a:pt x="12099" y="184225"/>
                </a:cubicBezTo>
                <a:cubicBezTo>
                  <a:pt x="4736" y="181877"/>
                  <a:pt x="40" y="174753"/>
                  <a:pt x="40" y="166993"/>
                </a:cubicBezTo>
                <a:close/>
                <a:moveTo>
                  <a:pt x="133721" y="101883"/>
                </a:moveTo>
                <a:cubicBezTo>
                  <a:pt x="133721" y="80790"/>
                  <a:pt x="119474" y="63677"/>
                  <a:pt x="101883" y="63677"/>
                </a:cubicBezTo>
                <a:cubicBezTo>
                  <a:pt x="84292" y="63677"/>
                  <a:pt x="70045" y="80790"/>
                  <a:pt x="70045" y="101883"/>
                </a:cubicBezTo>
                <a:cubicBezTo>
                  <a:pt x="70045" y="122976"/>
                  <a:pt x="84292" y="140089"/>
                  <a:pt x="101883" y="140089"/>
                </a:cubicBezTo>
                <a:cubicBezTo>
                  <a:pt x="119474" y="140089"/>
                  <a:pt x="133721" y="122976"/>
                  <a:pt x="133721" y="101883"/>
                </a:cubicBezTo>
                <a:close/>
                <a:moveTo>
                  <a:pt x="47758" y="164605"/>
                </a:moveTo>
                <a:cubicBezTo>
                  <a:pt x="49509" y="164605"/>
                  <a:pt x="50902" y="163092"/>
                  <a:pt x="50623" y="161381"/>
                </a:cubicBezTo>
                <a:cubicBezTo>
                  <a:pt x="48792" y="150317"/>
                  <a:pt x="39878" y="141681"/>
                  <a:pt x="28655" y="140288"/>
                </a:cubicBezTo>
                <a:cubicBezTo>
                  <a:pt x="26903" y="140089"/>
                  <a:pt x="25471" y="141522"/>
                  <a:pt x="25471" y="143273"/>
                </a:cubicBezTo>
                <a:lnTo>
                  <a:pt x="25471" y="159152"/>
                </a:lnTo>
                <a:cubicBezTo>
                  <a:pt x="25471" y="160585"/>
                  <a:pt x="26426" y="161859"/>
                  <a:pt x="27859" y="162217"/>
                </a:cubicBezTo>
                <a:cubicBezTo>
                  <a:pt x="34982" y="163888"/>
                  <a:pt x="41509" y="164645"/>
                  <a:pt x="47758" y="164645"/>
                </a:cubicBezTo>
                <a:close/>
                <a:moveTo>
                  <a:pt x="174514" y="144268"/>
                </a:moveTo>
                <a:cubicBezTo>
                  <a:pt x="176504" y="144586"/>
                  <a:pt x="178295" y="143074"/>
                  <a:pt x="178295" y="141084"/>
                </a:cubicBezTo>
                <a:lnTo>
                  <a:pt x="178295" y="124130"/>
                </a:lnTo>
                <a:cubicBezTo>
                  <a:pt x="178295" y="122379"/>
                  <a:pt x="176863" y="120906"/>
                  <a:pt x="175111" y="121145"/>
                </a:cubicBezTo>
                <a:cubicBezTo>
                  <a:pt x="165082" y="122379"/>
                  <a:pt x="156844" y="129463"/>
                  <a:pt x="153939" y="138895"/>
                </a:cubicBezTo>
                <a:cubicBezTo>
                  <a:pt x="153382" y="140766"/>
                  <a:pt x="154854" y="142517"/>
                  <a:pt x="156804" y="142557"/>
                </a:cubicBezTo>
                <a:cubicBezTo>
                  <a:pt x="162456" y="142716"/>
                  <a:pt x="168346" y="143233"/>
                  <a:pt x="174475" y="144268"/>
                </a:cubicBezTo>
                <a:close/>
                <a:moveTo>
                  <a:pt x="178295" y="60493"/>
                </a:moveTo>
                <a:lnTo>
                  <a:pt x="178295" y="44614"/>
                </a:lnTo>
                <a:cubicBezTo>
                  <a:pt x="178295" y="43181"/>
                  <a:pt x="177300" y="41907"/>
                  <a:pt x="175907" y="41549"/>
                </a:cubicBezTo>
                <a:cubicBezTo>
                  <a:pt x="168784" y="39878"/>
                  <a:pt x="162257" y="39121"/>
                  <a:pt x="156008" y="39121"/>
                </a:cubicBezTo>
                <a:cubicBezTo>
                  <a:pt x="154257" y="39121"/>
                  <a:pt x="152864" y="40634"/>
                  <a:pt x="153143" y="42345"/>
                </a:cubicBezTo>
                <a:cubicBezTo>
                  <a:pt x="154974" y="53409"/>
                  <a:pt x="163888" y="62045"/>
                  <a:pt x="175111" y="63438"/>
                </a:cubicBezTo>
                <a:cubicBezTo>
                  <a:pt x="176863" y="63637"/>
                  <a:pt x="178295" y="62204"/>
                  <a:pt x="178295" y="60453"/>
                </a:cubicBezTo>
                <a:close/>
                <a:moveTo>
                  <a:pt x="49827" y="64831"/>
                </a:moveTo>
                <a:cubicBezTo>
                  <a:pt x="50384" y="62961"/>
                  <a:pt x="48912" y="61209"/>
                  <a:pt x="46962" y="61170"/>
                </a:cubicBezTo>
                <a:cubicBezTo>
                  <a:pt x="41310" y="61010"/>
                  <a:pt x="35420" y="60493"/>
                  <a:pt x="29291" y="59458"/>
                </a:cubicBezTo>
                <a:cubicBezTo>
                  <a:pt x="27301" y="59140"/>
                  <a:pt x="25511" y="60652"/>
                  <a:pt x="25511" y="62642"/>
                </a:cubicBezTo>
                <a:lnTo>
                  <a:pt x="25471" y="79596"/>
                </a:lnTo>
                <a:cubicBezTo>
                  <a:pt x="25471" y="81347"/>
                  <a:pt x="26903" y="82820"/>
                  <a:pt x="28655" y="82581"/>
                </a:cubicBezTo>
                <a:cubicBezTo>
                  <a:pt x="38684" y="81347"/>
                  <a:pt x="46922" y="74263"/>
                  <a:pt x="49827" y="64831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8239258" y="1799933"/>
            <a:ext cx="3514964" cy="271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4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Budget Breakdown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984550" y="2241318"/>
            <a:ext cx="3667788" cy="441493"/>
          </a:xfrm>
          <a:custGeom>
            <a:avLst/>
            <a:gdLst/>
            <a:ahLst/>
            <a:cxnLst/>
            <a:rect l="l" t="t" r="r" b="b"/>
            <a:pathLst>
              <a:path w="3667788" h="441493">
                <a:moveTo>
                  <a:pt x="0" y="0"/>
                </a:moveTo>
                <a:lnTo>
                  <a:pt x="3667788" y="0"/>
                </a:lnTo>
                <a:lnTo>
                  <a:pt x="3667788" y="441493"/>
                </a:lnTo>
                <a:lnTo>
                  <a:pt x="0" y="441493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8086433" y="2360182"/>
            <a:ext cx="1222596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Mobile Clinic Setup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933958" y="2343201"/>
            <a:ext cx="696201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3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800,000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984550" y="2784694"/>
            <a:ext cx="3667788" cy="441493"/>
          </a:xfrm>
          <a:custGeom>
            <a:avLst/>
            <a:gdLst/>
            <a:ahLst/>
            <a:cxnLst/>
            <a:rect l="l" t="t" r="r" b="b"/>
            <a:pathLst>
              <a:path w="3667788" h="441493">
                <a:moveTo>
                  <a:pt x="0" y="0"/>
                </a:moveTo>
                <a:lnTo>
                  <a:pt x="3667788" y="0"/>
                </a:lnTo>
                <a:lnTo>
                  <a:pt x="3667788" y="441493"/>
                </a:lnTo>
                <a:lnTo>
                  <a:pt x="0" y="441493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8086433" y="2903558"/>
            <a:ext cx="1256557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Transport Vouchers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0939688" y="2886577"/>
            <a:ext cx="687710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3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500,000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984550" y="3328070"/>
            <a:ext cx="3667788" cy="441493"/>
          </a:xfrm>
          <a:custGeom>
            <a:avLst/>
            <a:gdLst/>
            <a:ahLst/>
            <a:cxnLst/>
            <a:rect l="l" t="t" r="r" b="b"/>
            <a:pathLst>
              <a:path w="3667788" h="441493">
                <a:moveTo>
                  <a:pt x="0" y="0"/>
                </a:moveTo>
                <a:lnTo>
                  <a:pt x="3667788" y="0"/>
                </a:lnTo>
                <a:lnTo>
                  <a:pt x="3667788" y="441493"/>
                </a:lnTo>
                <a:lnTo>
                  <a:pt x="0" y="441493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8086433" y="3446934"/>
            <a:ext cx="1273538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Training &amp; Materials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0937565" y="3429953"/>
            <a:ext cx="687710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3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300,000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984550" y="3871447"/>
            <a:ext cx="3667788" cy="441493"/>
          </a:xfrm>
          <a:custGeom>
            <a:avLst/>
            <a:gdLst/>
            <a:ahLst/>
            <a:cxnLst/>
            <a:rect l="l" t="t" r="r" b="b"/>
            <a:pathLst>
              <a:path w="3667788" h="441493">
                <a:moveTo>
                  <a:pt x="0" y="0"/>
                </a:moveTo>
                <a:lnTo>
                  <a:pt x="3667788" y="0"/>
                </a:lnTo>
                <a:lnTo>
                  <a:pt x="3667788" y="441493"/>
                </a:lnTo>
                <a:lnTo>
                  <a:pt x="0" y="441493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8086433" y="3990310"/>
            <a:ext cx="662240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Personnel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0937778" y="3973330"/>
            <a:ext cx="687710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3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400,000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984550" y="4414823"/>
            <a:ext cx="3667788" cy="543376"/>
          </a:xfrm>
          <a:custGeom>
            <a:avLst/>
            <a:gdLst/>
            <a:ahLst/>
            <a:cxnLst/>
            <a:rect l="l" t="t" r="r" b="b"/>
            <a:pathLst>
              <a:path w="3667788" h="543376">
                <a:moveTo>
                  <a:pt x="0" y="0"/>
                </a:moveTo>
                <a:lnTo>
                  <a:pt x="3667788" y="0"/>
                </a:lnTo>
                <a:lnTo>
                  <a:pt x="3667788" y="543376"/>
                </a:lnTo>
                <a:lnTo>
                  <a:pt x="0" y="543376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8120394" y="4567548"/>
            <a:ext cx="942418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3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Total Budget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0524303" y="4550667"/>
            <a:ext cx="1095242" cy="271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4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2,000,000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777070" y="5246767"/>
            <a:ext cx="4075320" cy="1528245"/>
          </a:xfrm>
          <a:custGeom>
            <a:avLst/>
            <a:gdLst/>
            <a:ahLst/>
            <a:cxnLst/>
            <a:rect l="l" t="t" r="r" b="b"/>
            <a:pathLst>
              <a:path w="4075320" h="1528245">
                <a:moveTo>
                  <a:pt x="0" y="0"/>
                </a:moveTo>
                <a:lnTo>
                  <a:pt x="4075320" y="0"/>
                </a:lnTo>
                <a:lnTo>
                  <a:pt x="4075320" y="1528245"/>
                </a:lnTo>
                <a:lnTo>
                  <a:pt x="0" y="1528245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8005776" y="5493197"/>
            <a:ext cx="169805" cy="169805"/>
          </a:xfrm>
          <a:custGeom>
            <a:avLst/>
            <a:gdLst/>
            <a:ahLst/>
            <a:cxnLst/>
            <a:rect l="l" t="t" r="r" b="b"/>
            <a:pathLst>
              <a:path w="169805" h="169805">
                <a:moveTo>
                  <a:pt x="84903" y="0"/>
                </a:moveTo>
                <a:cubicBezTo>
                  <a:pt x="89778" y="0"/>
                  <a:pt x="94255" y="2686"/>
                  <a:pt x="96577" y="6965"/>
                </a:cubicBezTo>
                <a:lnTo>
                  <a:pt x="168213" y="139625"/>
                </a:lnTo>
                <a:cubicBezTo>
                  <a:pt x="170435" y="143737"/>
                  <a:pt x="170336" y="148712"/>
                  <a:pt x="167948" y="152725"/>
                </a:cubicBezTo>
                <a:cubicBezTo>
                  <a:pt x="165560" y="156738"/>
                  <a:pt x="161215" y="159192"/>
                  <a:pt x="156539" y="159192"/>
                </a:cubicBezTo>
                <a:lnTo>
                  <a:pt x="13266" y="159192"/>
                </a:lnTo>
                <a:cubicBezTo>
                  <a:pt x="8590" y="159192"/>
                  <a:pt x="4278" y="156738"/>
                  <a:pt x="1857" y="152725"/>
                </a:cubicBezTo>
                <a:cubicBezTo>
                  <a:pt x="-564" y="148712"/>
                  <a:pt x="-630" y="143737"/>
                  <a:pt x="1592" y="139625"/>
                </a:cubicBezTo>
                <a:lnTo>
                  <a:pt x="73228" y="6965"/>
                </a:lnTo>
                <a:cubicBezTo>
                  <a:pt x="75550" y="2686"/>
                  <a:pt x="80027" y="0"/>
                  <a:pt x="84903" y="0"/>
                </a:cubicBezTo>
                <a:close/>
                <a:moveTo>
                  <a:pt x="84903" y="55717"/>
                </a:moveTo>
                <a:cubicBezTo>
                  <a:pt x="80492" y="55717"/>
                  <a:pt x="76943" y="59266"/>
                  <a:pt x="76943" y="63677"/>
                </a:cubicBezTo>
                <a:lnTo>
                  <a:pt x="76943" y="100822"/>
                </a:lnTo>
                <a:cubicBezTo>
                  <a:pt x="76943" y="105233"/>
                  <a:pt x="80492" y="108781"/>
                  <a:pt x="84903" y="108781"/>
                </a:cubicBezTo>
                <a:cubicBezTo>
                  <a:pt x="89313" y="108781"/>
                  <a:pt x="92862" y="105233"/>
                  <a:pt x="92862" y="100822"/>
                </a:cubicBezTo>
                <a:lnTo>
                  <a:pt x="92862" y="63677"/>
                </a:lnTo>
                <a:cubicBezTo>
                  <a:pt x="92862" y="59266"/>
                  <a:pt x="89313" y="55717"/>
                  <a:pt x="84903" y="55717"/>
                </a:cubicBezTo>
                <a:close/>
                <a:moveTo>
                  <a:pt x="93758" y="127354"/>
                </a:moveTo>
                <a:cubicBezTo>
                  <a:pt x="93959" y="124067"/>
                  <a:pt x="92320" y="120940"/>
                  <a:pt x="89502" y="119235"/>
                </a:cubicBezTo>
                <a:cubicBezTo>
                  <a:pt x="86684" y="117531"/>
                  <a:pt x="83154" y="117531"/>
                  <a:pt x="80336" y="119235"/>
                </a:cubicBezTo>
                <a:cubicBezTo>
                  <a:pt x="77518" y="120940"/>
                  <a:pt x="75879" y="124067"/>
                  <a:pt x="76081" y="127354"/>
                </a:cubicBezTo>
                <a:cubicBezTo>
                  <a:pt x="75879" y="130641"/>
                  <a:pt x="77518" y="133768"/>
                  <a:pt x="80336" y="135472"/>
                </a:cubicBezTo>
                <a:cubicBezTo>
                  <a:pt x="83154" y="137177"/>
                  <a:pt x="86684" y="137177"/>
                  <a:pt x="89502" y="135472"/>
                </a:cubicBezTo>
                <a:cubicBezTo>
                  <a:pt x="92320" y="133768"/>
                  <a:pt x="93959" y="130641"/>
                  <a:pt x="93758" y="127354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8196806" y="5459236"/>
            <a:ext cx="3540435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7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Risk Management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984550" y="5832807"/>
            <a:ext cx="3735710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งบไม่ทัน → ขอ Q1 ล่วงหน้า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984550" y="6104495"/>
            <a:ext cx="3735710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บุคลากรไม่พอ → จ้างเสริม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7984550" y="6376183"/>
            <a:ext cx="3735710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คนไม่มาใช้ → ประชาสัมพันธ์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0" y="0"/>
                </a:moveTo>
                <a:lnTo>
                  <a:pt x="76200" y="0"/>
                </a:lnTo>
                <a:lnTo>
                  <a:pt x="76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09600" y="381000"/>
            <a:ext cx="6143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OUTPUTS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62960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Learning Objectives + Outputs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2954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ผลลัพธ์สุดท้ายที่ต้องส่งมอบจากโครงการ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19100" y="1790700"/>
            <a:ext cx="3619500" cy="3829050"/>
          </a:xfrm>
          <a:custGeom>
            <a:avLst/>
            <a:gdLst/>
            <a:ahLst/>
            <a:cxnLst/>
            <a:rect l="l" t="t" r="r" b="b"/>
            <a:pathLst>
              <a:path w="3619500" h="3829050">
                <a:moveTo>
                  <a:pt x="0" y="0"/>
                </a:moveTo>
                <a:lnTo>
                  <a:pt x="3619500" y="0"/>
                </a:lnTo>
                <a:lnTo>
                  <a:pt x="3619500" y="3829050"/>
                </a:lnTo>
                <a:lnTo>
                  <a:pt x="0" y="382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19100" y="1790700"/>
            <a:ext cx="76200" cy="3829050"/>
          </a:xfrm>
          <a:custGeom>
            <a:avLst/>
            <a:gdLst/>
            <a:ahLst/>
            <a:cxnLst/>
            <a:rect l="l" t="t" r="r" b="b"/>
            <a:pathLst>
              <a:path w="76200" h="3829050">
                <a:moveTo>
                  <a:pt x="0" y="0"/>
                </a:moveTo>
                <a:lnTo>
                  <a:pt x="76200" y="0"/>
                </a:lnTo>
                <a:lnTo>
                  <a:pt x="76200" y="3829050"/>
                </a:lnTo>
                <a:lnTo>
                  <a:pt x="0" y="38290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62000" y="20955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0"/>
                </a:moveTo>
                <a:lnTo>
                  <a:pt x="762000" y="0"/>
                </a:lnTo>
                <a:lnTo>
                  <a:pt x="762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014413" y="2305050"/>
            <a:ext cx="257175" cy="342900"/>
          </a:xfrm>
          <a:custGeom>
            <a:avLst/>
            <a:gdLst/>
            <a:ahLst/>
            <a:cxnLst/>
            <a:rect l="l" t="t" r="r" b="b"/>
            <a:pathLst>
              <a:path w="257175" h="342900">
                <a:moveTo>
                  <a:pt x="0" y="42863"/>
                </a:moveTo>
                <a:cubicBezTo>
                  <a:pt x="0" y="19221"/>
                  <a:pt x="19221" y="0"/>
                  <a:pt x="42863" y="0"/>
                </a:cubicBezTo>
                <a:lnTo>
                  <a:pt x="142987" y="0"/>
                </a:lnTo>
                <a:cubicBezTo>
                  <a:pt x="154372" y="0"/>
                  <a:pt x="165289" y="4487"/>
                  <a:pt x="173325" y="12524"/>
                </a:cubicBezTo>
                <a:lnTo>
                  <a:pt x="244651" y="83917"/>
                </a:lnTo>
                <a:cubicBezTo>
                  <a:pt x="252688" y="91953"/>
                  <a:pt x="257175" y="102870"/>
                  <a:pt x="257175" y="114255"/>
                </a:cubicBezTo>
                <a:lnTo>
                  <a:pt x="257175" y="300038"/>
                </a:lnTo>
                <a:cubicBezTo>
                  <a:pt x="257175" y="323679"/>
                  <a:pt x="237954" y="342900"/>
                  <a:pt x="214313" y="342900"/>
                </a:cubicBezTo>
                <a:lnTo>
                  <a:pt x="42863" y="342900"/>
                </a:lnTo>
                <a:cubicBezTo>
                  <a:pt x="19221" y="342900"/>
                  <a:pt x="0" y="323679"/>
                  <a:pt x="0" y="300038"/>
                </a:cubicBezTo>
                <a:lnTo>
                  <a:pt x="0" y="42863"/>
                </a:lnTo>
                <a:close/>
                <a:moveTo>
                  <a:pt x="139303" y="39179"/>
                </a:moveTo>
                <a:lnTo>
                  <a:pt x="139303" y="101798"/>
                </a:lnTo>
                <a:cubicBezTo>
                  <a:pt x="139303" y="110706"/>
                  <a:pt x="146469" y="117872"/>
                  <a:pt x="155377" y="117872"/>
                </a:cubicBezTo>
                <a:lnTo>
                  <a:pt x="217996" y="117872"/>
                </a:lnTo>
                <a:lnTo>
                  <a:pt x="139303" y="39179"/>
                </a:lnTo>
                <a:close/>
                <a:moveTo>
                  <a:pt x="80367" y="171450"/>
                </a:moveTo>
                <a:cubicBezTo>
                  <a:pt x="71460" y="171450"/>
                  <a:pt x="64294" y="178616"/>
                  <a:pt x="64294" y="187523"/>
                </a:cubicBezTo>
                <a:cubicBezTo>
                  <a:pt x="64294" y="196431"/>
                  <a:pt x="71460" y="203597"/>
                  <a:pt x="80367" y="203597"/>
                </a:cubicBezTo>
                <a:lnTo>
                  <a:pt x="176808" y="203597"/>
                </a:lnTo>
                <a:cubicBezTo>
                  <a:pt x="185715" y="203597"/>
                  <a:pt x="192881" y="196431"/>
                  <a:pt x="192881" y="187523"/>
                </a:cubicBezTo>
                <a:cubicBezTo>
                  <a:pt x="192881" y="178616"/>
                  <a:pt x="185715" y="171450"/>
                  <a:pt x="176808" y="171450"/>
                </a:cubicBezTo>
                <a:lnTo>
                  <a:pt x="80367" y="171450"/>
                </a:lnTo>
                <a:close/>
                <a:moveTo>
                  <a:pt x="80367" y="235744"/>
                </a:moveTo>
                <a:cubicBezTo>
                  <a:pt x="71460" y="235744"/>
                  <a:pt x="64294" y="242910"/>
                  <a:pt x="64294" y="251817"/>
                </a:cubicBezTo>
                <a:cubicBezTo>
                  <a:pt x="64294" y="260725"/>
                  <a:pt x="71460" y="267891"/>
                  <a:pt x="80367" y="267891"/>
                </a:cubicBezTo>
                <a:lnTo>
                  <a:pt x="176808" y="267891"/>
                </a:lnTo>
                <a:cubicBezTo>
                  <a:pt x="185715" y="267891"/>
                  <a:pt x="192881" y="260725"/>
                  <a:pt x="192881" y="251817"/>
                </a:cubicBezTo>
                <a:cubicBezTo>
                  <a:pt x="192881" y="242910"/>
                  <a:pt x="185715" y="235744"/>
                  <a:pt x="176808" y="235744"/>
                </a:cubicBezTo>
                <a:lnTo>
                  <a:pt x="80367" y="235744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676400" y="2171700"/>
            <a:ext cx="1524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Report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676400" y="2514600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รายงานฉบับสมบูรณ์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85813" y="31242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114425" y="3086100"/>
            <a:ext cx="158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วิเคราะห์ปัญหาเชิงลึก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85813" y="35433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114425" y="3505200"/>
            <a:ext cx="1524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หลักฐานเชิงประจักษ์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85813" y="39624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114425" y="3924300"/>
            <a:ext cx="148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ข้อเสนอเชิงนโยบาย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85813" y="4381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114425" y="4343400"/>
            <a:ext cx="1085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แผนปฏิบัติการ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62000" y="4846320"/>
            <a:ext cx="2971800" cy="15240"/>
          </a:xfrm>
          <a:custGeom>
            <a:avLst/>
            <a:gdLst/>
            <a:ahLst/>
            <a:cxnLst/>
            <a:rect l="l" t="t" r="r" b="b"/>
            <a:pathLst>
              <a:path w="2971800" h="15240">
                <a:moveTo>
                  <a:pt x="0" y="0"/>
                </a:moveTo>
                <a:lnTo>
                  <a:pt x="2971800" y="0"/>
                </a:lnTo>
                <a:lnTo>
                  <a:pt x="2971800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62000" y="5006340"/>
            <a:ext cx="308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 บท + ภาคผนวก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305300" y="1790700"/>
            <a:ext cx="3619500" cy="3829050"/>
          </a:xfrm>
          <a:custGeom>
            <a:avLst/>
            <a:gdLst/>
            <a:ahLst/>
            <a:cxnLst/>
            <a:rect l="l" t="t" r="r" b="b"/>
            <a:pathLst>
              <a:path w="3619500" h="3829050">
                <a:moveTo>
                  <a:pt x="0" y="0"/>
                </a:moveTo>
                <a:lnTo>
                  <a:pt x="3619500" y="0"/>
                </a:lnTo>
                <a:lnTo>
                  <a:pt x="3619500" y="3829050"/>
                </a:lnTo>
                <a:lnTo>
                  <a:pt x="0" y="382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4305300" y="1790700"/>
            <a:ext cx="76200" cy="3829050"/>
          </a:xfrm>
          <a:custGeom>
            <a:avLst/>
            <a:gdLst/>
            <a:ahLst/>
            <a:cxnLst/>
            <a:rect l="l" t="t" r="r" b="b"/>
            <a:pathLst>
              <a:path w="76200" h="3829050">
                <a:moveTo>
                  <a:pt x="0" y="0"/>
                </a:moveTo>
                <a:lnTo>
                  <a:pt x="76200" y="0"/>
                </a:lnTo>
                <a:lnTo>
                  <a:pt x="76200" y="3829050"/>
                </a:lnTo>
                <a:lnTo>
                  <a:pt x="0" y="382905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4648200" y="20955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0"/>
                </a:moveTo>
                <a:lnTo>
                  <a:pt x="762000" y="0"/>
                </a:lnTo>
                <a:lnTo>
                  <a:pt x="762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4900613" y="2305050"/>
            <a:ext cx="257175" cy="342900"/>
          </a:xfrm>
          <a:custGeom>
            <a:avLst/>
            <a:gdLst/>
            <a:ahLst/>
            <a:cxnLst/>
            <a:rect l="l" t="t" r="r" b="b"/>
            <a:pathLst>
              <a:path w="257175" h="342900">
                <a:moveTo>
                  <a:pt x="0" y="42863"/>
                </a:moveTo>
                <a:cubicBezTo>
                  <a:pt x="0" y="19221"/>
                  <a:pt x="19221" y="0"/>
                  <a:pt x="42863" y="0"/>
                </a:cubicBezTo>
                <a:lnTo>
                  <a:pt x="142987" y="0"/>
                </a:lnTo>
                <a:cubicBezTo>
                  <a:pt x="154372" y="0"/>
                  <a:pt x="165289" y="4487"/>
                  <a:pt x="173325" y="12524"/>
                </a:cubicBezTo>
                <a:lnTo>
                  <a:pt x="244651" y="83917"/>
                </a:lnTo>
                <a:cubicBezTo>
                  <a:pt x="252688" y="91953"/>
                  <a:pt x="257175" y="102870"/>
                  <a:pt x="257175" y="114255"/>
                </a:cubicBezTo>
                <a:lnTo>
                  <a:pt x="257175" y="300038"/>
                </a:lnTo>
                <a:cubicBezTo>
                  <a:pt x="257175" y="323679"/>
                  <a:pt x="237954" y="342900"/>
                  <a:pt x="214313" y="342900"/>
                </a:cubicBezTo>
                <a:lnTo>
                  <a:pt x="42863" y="342900"/>
                </a:lnTo>
                <a:cubicBezTo>
                  <a:pt x="19221" y="342900"/>
                  <a:pt x="0" y="323679"/>
                  <a:pt x="0" y="300038"/>
                </a:cubicBezTo>
                <a:lnTo>
                  <a:pt x="0" y="42863"/>
                </a:lnTo>
                <a:close/>
                <a:moveTo>
                  <a:pt x="139303" y="39179"/>
                </a:moveTo>
                <a:lnTo>
                  <a:pt x="139303" y="101798"/>
                </a:lnTo>
                <a:cubicBezTo>
                  <a:pt x="139303" y="110706"/>
                  <a:pt x="146469" y="117872"/>
                  <a:pt x="155377" y="117872"/>
                </a:cubicBezTo>
                <a:lnTo>
                  <a:pt x="217996" y="117872"/>
                </a:lnTo>
                <a:lnTo>
                  <a:pt x="139303" y="39179"/>
                </a:lnTo>
                <a:close/>
                <a:moveTo>
                  <a:pt x="58936" y="42863"/>
                </a:moveTo>
                <a:cubicBezTo>
                  <a:pt x="50029" y="42863"/>
                  <a:pt x="42863" y="50029"/>
                  <a:pt x="42863" y="58936"/>
                </a:cubicBezTo>
                <a:cubicBezTo>
                  <a:pt x="42863" y="67843"/>
                  <a:pt x="50029" y="75009"/>
                  <a:pt x="58936" y="75009"/>
                </a:cubicBezTo>
                <a:lnTo>
                  <a:pt x="91083" y="75009"/>
                </a:lnTo>
                <a:cubicBezTo>
                  <a:pt x="99990" y="75009"/>
                  <a:pt x="107156" y="67843"/>
                  <a:pt x="107156" y="58936"/>
                </a:cubicBezTo>
                <a:cubicBezTo>
                  <a:pt x="107156" y="50029"/>
                  <a:pt x="99990" y="42863"/>
                  <a:pt x="91083" y="42863"/>
                </a:cubicBezTo>
                <a:lnTo>
                  <a:pt x="58936" y="42863"/>
                </a:lnTo>
                <a:close/>
                <a:moveTo>
                  <a:pt x="58936" y="107156"/>
                </a:moveTo>
                <a:cubicBezTo>
                  <a:pt x="50029" y="107156"/>
                  <a:pt x="42863" y="114322"/>
                  <a:pt x="42863" y="123230"/>
                </a:cubicBezTo>
                <a:cubicBezTo>
                  <a:pt x="42863" y="132137"/>
                  <a:pt x="50029" y="139303"/>
                  <a:pt x="58936" y="139303"/>
                </a:cubicBezTo>
                <a:lnTo>
                  <a:pt x="91083" y="139303"/>
                </a:lnTo>
                <a:cubicBezTo>
                  <a:pt x="99990" y="139303"/>
                  <a:pt x="107156" y="132137"/>
                  <a:pt x="107156" y="123230"/>
                </a:cubicBezTo>
                <a:cubicBezTo>
                  <a:pt x="107156" y="114322"/>
                  <a:pt x="99990" y="107156"/>
                  <a:pt x="91083" y="107156"/>
                </a:cubicBezTo>
                <a:lnTo>
                  <a:pt x="58936" y="107156"/>
                </a:lnTo>
                <a:close/>
                <a:moveTo>
                  <a:pt x="106018" y="214313"/>
                </a:moveTo>
                <a:cubicBezTo>
                  <a:pt x="98450" y="214313"/>
                  <a:pt x="91351" y="217728"/>
                  <a:pt x="86663" y="223622"/>
                </a:cubicBezTo>
                <a:lnTo>
                  <a:pt x="46412" y="273918"/>
                </a:lnTo>
                <a:cubicBezTo>
                  <a:pt x="40853" y="280816"/>
                  <a:pt x="41992" y="290996"/>
                  <a:pt x="48890" y="296488"/>
                </a:cubicBezTo>
                <a:cubicBezTo>
                  <a:pt x="55788" y="301980"/>
                  <a:pt x="65968" y="300908"/>
                  <a:pt x="71460" y="293943"/>
                </a:cubicBezTo>
                <a:lnTo>
                  <a:pt x="103004" y="254563"/>
                </a:lnTo>
                <a:lnTo>
                  <a:pt x="113184" y="288518"/>
                </a:lnTo>
                <a:cubicBezTo>
                  <a:pt x="115193" y="295349"/>
                  <a:pt x="121488" y="299971"/>
                  <a:pt x="128588" y="299971"/>
                </a:cubicBezTo>
                <a:lnTo>
                  <a:pt x="198239" y="299971"/>
                </a:lnTo>
                <a:cubicBezTo>
                  <a:pt x="207146" y="299971"/>
                  <a:pt x="214313" y="292804"/>
                  <a:pt x="214313" y="283897"/>
                </a:cubicBezTo>
                <a:cubicBezTo>
                  <a:pt x="214313" y="274990"/>
                  <a:pt x="207146" y="267824"/>
                  <a:pt x="198239" y="267824"/>
                </a:cubicBezTo>
                <a:lnTo>
                  <a:pt x="140576" y="267824"/>
                </a:lnTo>
                <a:lnTo>
                  <a:pt x="129793" y="231926"/>
                </a:lnTo>
                <a:cubicBezTo>
                  <a:pt x="126645" y="221412"/>
                  <a:pt x="117001" y="214246"/>
                  <a:pt x="106018" y="214246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5562600" y="2171700"/>
            <a:ext cx="15621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Policy Brief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562600" y="2514600"/>
            <a:ext cx="1504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เอกสารสรุปนโยบาย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672013" y="31242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5000625" y="3086100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สื่อสารผู้บริหาร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672013" y="35433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5000625" y="3505200"/>
            <a:ext cx="1266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กระชับ เข้าใจง่าย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672013" y="39624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5000625" y="3924300"/>
            <a:ext cx="124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เน้นข้อเสนอหลัก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672013" y="4381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5000625" y="4343400"/>
            <a:ext cx="1200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พร้อมดำเนินการ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648200" y="4846320"/>
            <a:ext cx="2971800" cy="15240"/>
          </a:xfrm>
          <a:custGeom>
            <a:avLst/>
            <a:gdLst/>
            <a:ahLst/>
            <a:cxnLst/>
            <a:rect l="l" t="t" r="r" b="b"/>
            <a:pathLst>
              <a:path w="2971800" h="15240">
                <a:moveTo>
                  <a:pt x="0" y="0"/>
                </a:moveTo>
                <a:lnTo>
                  <a:pt x="2971800" y="0"/>
                </a:lnTo>
                <a:lnTo>
                  <a:pt x="2971800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4648200" y="5006340"/>
            <a:ext cx="308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2-4 หน้า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191500" y="1790700"/>
            <a:ext cx="3619500" cy="3829050"/>
          </a:xfrm>
          <a:custGeom>
            <a:avLst/>
            <a:gdLst/>
            <a:ahLst/>
            <a:cxnLst/>
            <a:rect l="l" t="t" r="r" b="b"/>
            <a:pathLst>
              <a:path w="3619500" h="3829050">
                <a:moveTo>
                  <a:pt x="0" y="0"/>
                </a:moveTo>
                <a:lnTo>
                  <a:pt x="3619500" y="0"/>
                </a:lnTo>
                <a:lnTo>
                  <a:pt x="3619500" y="3829050"/>
                </a:lnTo>
                <a:lnTo>
                  <a:pt x="0" y="382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8191500" y="1790700"/>
            <a:ext cx="76200" cy="3829050"/>
          </a:xfrm>
          <a:custGeom>
            <a:avLst/>
            <a:gdLst/>
            <a:ahLst/>
            <a:cxnLst/>
            <a:rect l="l" t="t" r="r" b="b"/>
            <a:pathLst>
              <a:path w="76200" h="3829050">
                <a:moveTo>
                  <a:pt x="0" y="0"/>
                </a:moveTo>
                <a:lnTo>
                  <a:pt x="76200" y="0"/>
                </a:lnTo>
                <a:lnTo>
                  <a:pt x="76200" y="3829050"/>
                </a:lnTo>
                <a:lnTo>
                  <a:pt x="0" y="38290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8534400" y="20955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0"/>
                </a:moveTo>
                <a:lnTo>
                  <a:pt x="762000" y="0"/>
                </a:lnTo>
                <a:lnTo>
                  <a:pt x="762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8743950" y="23050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44135" y="153033"/>
                </a:moveTo>
                <a:cubicBezTo>
                  <a:pt x="53042" y="90748"/>
                  <a:pt x="106687" y="42863"/>
                  <a:pt x="171450" y="42863"/>
                </a:cubicBezTo>
                <a:cubicBezTo>
                  <a:pt x="206946" y="42863"/>
                  <a:pt x="239092" y="57262"/>
                  <a:pt x="262399" y="80501"/>
                </a:cubicBezTo>
                <a:cubicBezTo>
                  <a:pt x="262533" y="80635"/>
                  <a:pt x="262667" y="80769"/>
                  <a:pt x="262801" y="80903"/>
                </a:cubicBezTo>
                <a:lnTo>
                  <a:pt x="267891" y="85725"/>
                </a:lnTo>
                <a:lnTo>
                  <a:pt x="235811" y="85725"/>
                </a:lnTo>
                <a:cubicBezTo>
                  <a:pt x="223957" y="85725"/>
                  <a:pt x="214379" y="95302"/>
                  <a:pt x="214379" y="107156"/>
                </a:cubicBezTo>
                <a:cubicBezTo>
                  <a:pt x="214379" y="119010"/>
                  <a:pt x="223957" y="128588"/>
                  <a:pt x="235811" y="128588"/>
                </a:cubicBezTo>
                <a:lnTo>
                  <a:pt x="321536" y="128588"/>
                </a:lnTo>
                <a:cubicBezTo>
                  <a:pt x="333390" y="128588"/>
                  <a:pt x="342967" y="119010"/>
                  <a:pt x="342967" y="107156"/>
                </a:cubicBezTo>
                <a:lnTo>
                  <a:pt x="342967" y="21431"/>
                </a:lnTo>
                <a:cubicBezTo>
                  <a:pt x="342967" y="9577"/>
                  <a:pt x="333390" y="0"/>
                  <a:pt x="321536" y="0"/>
                </a:cubicBezTo>
                <a:cubicBezTo>
                  <a:pt x="309682" y="0"/>
                  <a:pt x="300104" y="9577"/>
                  <a:pt x="300104" y="21431"/>
                </a:cubicBezTo>
                <a:lnTo>
                  <a:pt x="300104" y="57195"/>
                </a:lnTo>
                <a:lnTo>
                  <a:pt x="292537" y="50029"/>
                </a:lnTo>
                <a:cubicBezTo>
                  <a:pt x="261528" y="19154"/>
                  <a:pt x="218666" y="0"/>
                  <a:pt x="171450" y="0"/>
                </a:cubicBezTo>
                <a:cubicBezTo>
                  <a:pt x="85055" y="0"/>
                  <a:pt x="13595" y="63892"/>
                  <a:pt x="1741" y="147005"/>
                </a:cubicBezTo>
                <a:cubicBezTo>
                  <a:pt x="67" y="158725"/>
                  <a:pt x="8171" y="169575"/>
                  <a:pt x="19891" y="171249"/>
                </a:cubicBezTo>
                <a:cubicBezTo>
                  <a:pt x="31611" y="172923"/>
                  <a:pt x="42461" y="164753"/>
                  <a:pt x="44135" y="153099"/>
                </a:cubicBezTo>
                <a:close/>
                <a:moveTo>
                  <a:pt x="341159" y="195895"/>
                </a:moveTo>
                <a:cubicBezTo>
                  <a:pt x="342833" y="184175"/>
                  <a:pt x="334662" y="173325"/>
                  <a:pt x="323009" y="171651"/>
                </a:cubicBezTo>
                <a:cubicBezTo>
                  <a:pt x="311356" y="169977"/>
                  <a:pt x="300439" y="178147"/>
                  <a:pt x="298765" y="189801"/>
                </a:cubicBezTo>
                <a:cubicBezTo>
                  <a:pt x="289858" y="252085"/>
                  <a:pt x="236213" y="299971"/>
                  <a:pt x="171450" y="299971"/>
                </a:cubicBezTo>
                <a:cubicBezTo>
                  <a:pt x="135954" y="299971"/>
                  <a:pt x="103808" y="285571"/>
                  <a:pt x="80501" y="262332"/>
                </a:cubicBezTo>
                <a:cubicBezTo>
                  <a:pt x="80367" y="262198"/>
                  <a:pt x="80233" y="262064"/>
                  <a:pt x="80099" y="261930"/>
                </a:cubicBezTo>
                <a:lnTo>
                  <a:pt x="75009" y="257108"/>
                </a:lnTo>
                <a:lnTo>
                  <a:pt x="107089" y="257108"/>
                </a:lnTo>
                <a:cubicBezTo>
                  <a:pt x="118943" y="257108"/>
                  <a:pt x="128521" y="247531"/>
                  <a:pt x="128521" y="235677"/>
                </a:cubicBezTo>
                <a:cubicBezTo>
                  <a:pt x="128521" y="223823"/>
                  <a:pt x="118943" y="214246"/>
                  <a:pt x="107089" y="214246"/>
                </a:cubicBezTo>
                <a:lnTo>
                  <a:pt x="21431" y="214313"/>
                </a:lnTo>
                <a:cubicBezTo>
                  <a:pt x="15739" y="214313"/>
                  <a:pt x="10247" y="216590"/>
                  <a:pt x="6228" y="220675"/>
                </a:cubicBezTo>
                <a:cubicBezTo>
                  <a:pt x="2210" y="224760"/>
                  <a:pt x="-67" y="230185"/>
                  <a:pt x="0" y="235945"/>
                </a:cubicBezTo>
                <a:lnTo>
                  <a:pt x="670" y="321000"/>
                </a:lnTo>
                <a:cubicBezTo>
                  <a:pt x="737" y="332854"/>
                  <a:pt x="10448" y="342364"/>
                  <a:pt x="22302" y="342230"/>
                </a:cubicBezTo>
                <a:cubicBezTo>
                  <a:pt x="34156" y="342096"/>
                  <a:pt x="43666" y="332452"/>
                  <a:pt x="43532" y="320598"/>
                </a:cubicBezTo>
                <a:lnTo>
                  <a:pt x="43264" y="286107"/>
                </a:lnTo>
                <a:lnTo>
                  <a:pt x="50430" y="292871"/>
                </a:lnTo>
                <a:cubicBezTo>
                  <a:pt x="81439" y="323746"/>
                  <a:pt x="124234" y="342900"/>
                  <a:pt x="171450" y="342900"/>
                </a:cubicBezTo>
                <a:cubicBezTo>
                  <a:pt x="257845" y="342900"/>
                  <a:pt x="329305" y="279008"/>
                  <a:pt x="341159" y="195895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9448800" y="2171700"/>
            <a:ext cx="17430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Presentation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448800" y="2514600"/>
            <a:ext cx="168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การนำเสนอผลงาน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558213" y="31242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8886825" y="3086100"/>
            <a:ext cx="145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นำเสนอต่อกรรมการ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558213" y="35433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8886825" y="3505200"/>
            <a:ext cx="1276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เน้นข้อสรุปสำคัญ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558213" y="39624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8886825" y="3924300"/>
            <a:ext cx="1276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ตอบคำถาม Q&amp;A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558213" y="4381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8886825" y="4343400"/>
            <a:ext cx="962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โน้มน้าวผู้ฟัง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534400" y="4846320"/>
            <a:ext cx="2971800" cy="15240"/>
          </a:xfrm>
          <a:custGeom>
            <a:avLst/>
            <a:gdLst/>
            <a:ahLst/>
            <a:cxnLst/>
            <a:rect l="l" t="t" r="r" b="b"/>
            <a:pathLst>
              <a:path w="2971800" h="15240">
                <a:moveTo>
                  <a:pt x="0" y="0"/>
                </a:moveTo>
                <a:lnTo>
                  <a:pt x="2971800" y="0"/>
                </a:lnTo>
                <a:lnTo>
                  <a:pt x="2971800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8534400" y="5006340"/>
            <a:ext cx="308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10-12 สไลด์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381000" y="5844421"/>
            <a:ext cx="11430000" cy="952500"/>
          </a:xfrm>
          <a:custGeom>
            <a:avLst/>
            <a:gdLst/>
            <a:ahLst/>
            <a:cxnLst/>
            <a:rect l="l" t="t" r="r" b="b"/>
            <a:pathLst>
              <a:path w="11430000" h="952500">
                <a:moveTo>
                  <a:pt x="0" y="0"/>
                </a:moveTo>
                <a:lnTo>
                  <a:pt x="11430000" y="0"/>
                </a:lnTo>
                <a:lnTo>
                  <a:pt x="114300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Shape 53"/>
          <p:cNvSpPr/>
          <p:nvPr/>
        </p:nvSpPr>
        <p:spPr>
          <a:xfrm>
            <a:off x="609600" y="6177796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50031" y="142875"/>
                </a:moveTo>
                <a:cubicBezTo>
                  <a:pt x="250031" y="83734"/>
                  <a:pt x="202016" y="35719"/>
                  <a:pt x="142875" y="35719"/>
                </a:cubicBezTo>
                <a:cubicBezTo>
                  <a:pt x="83734" y="35719"/>
                  <a:pt x="35719" y="83734"/>
                  <a:pt x="35719" y="142875"/>
                </a:cubicBezTo>
                <a:cubicBezTo>
                  <a:pt x="35719" y="202016"/>
                  <a:pt x="83734" y="250031"/>
                  <a:pt x="142875" y="250031"/>
                </a:cubicBezTo>
                <a:cubicBezTo>
                  <a:pt x="202016" y="250031"/>
                  <a:pt x="250031" y="202016"/>
                  <a:pt x="250031" y="142875"/>
                </a:cubicBezTo>
                <a:close/>
                <a:moveTo>
                  <a:pt x="0" y="142875"/>
                </a:moveTo>
                <a:cubicBezTo>
                  <a:pt x="0" y="64020"/>
                  <a:pt x="64020" y="0"/>
                  <a:pt x="142875" y="0"/>
                </a:cubicBezTo>
                <a:cubicBezTo>
                  <a:pt x="221730" y="0"/>
                  <a:pt x="285750" y="64020"/>
                  <a:pt x="285750" y="142875"/>
                </a:cubicBezTo>
                <a:cubicBezTo>
                  <a:pt x="285750" y="221730"/>
                  <a:pt x="221730" y="285750"/>
                  <a:pt x="142875" y="285750"/>
                </a:cubicBezTo>
                <a:cubicBezTo>
                  <a:pt x="64020" y="285750"/>
                  <a:pt x="0" y="221730"/>
                  <a:pt x="0" y="142875"/>
                </a:cubicBezTo>
                <a:close/>
                <a:moveTo>
                  <a:pt x="142875" y="187523"/>
                </a:moveTo>
                <a:cubicBezTo>
                  <a:pt x="167517" y="187523"/>
                  <a:pt x="187523" y="167517"/>
                  <a:pt x="187523" y="142875"/>
                </a:cubicBezTo>
                <a:cubicBezTo>
                  <a:pt x="187523" y="118233"/>
                  <a:pt x="167517" y="98227"/>
                  <a:pt x="142875" y="98227"/>
                </a:cubicBezTo>
                <a:cubicBezTo>
                  <a:pt x="118233" y="98227"/>
                  <a:pt x="98227" y="118233"/>
                  <a:pt x="98227" y="142875"/>
                </a:cubicBezTo>
                <a:cubicBezTo>
                  <a:pt x="98227" y="167517"/>
                  <a:pt x="118233" y="187523"/>
                  <a:pt x="142875" y="187523"/>
                </a:cubicBezTo>
                <a:close/>
                <a:moveTo>
                  <a:pt x="142875" y="62508"/>
                </a:moveTo>
                <a:cubicBezTo>
                  <a:pt x="187231" y="62508"/>
                  <a:pt x="223242" y="98519"/>
                  <a:pt x="223242" y="142875"/>
                </a:cubicBezTo>
                <a:cubicBezTo>
                  <a:pt x="223242" y="187231"/>
                  <a:pt x="187231" y="223242"/>
                  <a:pt x="142875" y="223242"/>
                </a:cubicBezTo>
                <a:cubicBezTo>
                  <a:pt x="98519" y="223242"/>
                  <a:pt x="62508" y="187231"/>
                  <a:pt x="62508" y="142875"/>
                </a:cubicBezTo>
                <a:cubicBezTo>
                  <a:pt x="62508" y="98519"/>
                  <a:pt x="98519" y="62508"/>
                  <a:pt x="142875" y="62508"/>
                </a:cubicBezTo>
                <a:close/>
                <a:moveTo>
                  <a:pt x="125016" y="142875"/>
                </a:moveTo>
                <a:cubicBezTo>
                  <a:pt x="125016" y="133018"/>
                  <a:pt x="133018" y="125016"/>
                  <a:pt x="142875" y="125016"/>
                </a:cubicBezTo>
                <a:cubicBezTo>
                  <a:pt x="152732" y="125016"/>
                  <a:pt x="160734" y="133018"/>
                  <a:pt x="160734" y="142875"/>
                </a:cubicBezTo>
                <a:cubicBezTo>
                  <a:pt x="160734" y="152732"/>
                  <a:pt x="152732" y="160734"/>
                  <a:pt x="142875" y="160734"/>
                </a:cubicBezTo>
                <a:cubicBezTo>
                  <a:pt x="133018" y="160734"/>
                  <a:pt x="125016" y="152732"/>
                  <a:pt x="125016" y="142875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1081088" y="6187321"/>
            <a:ext cx="5353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เป้าหมาย: สร้างข้อเสนอเชิงนโยบายที่ใช้หลักฐานและทำได้จริง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0365581" y="6034921"/>
            <a:ext cx="125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น้ำหนักคะแนน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0298906" y="6263521"/>
            <a:ext cx="13239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25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70/20/10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1304" y="364435"/>
            <a:ext cx="66261" cy="530087"/>
          </a:xfrm>
          <a:custGeom>
            <a:avLst/>
            <a:gdLst/>
            <a:ahLst/>
            <a:cxnLst/>
            <a:rect l="l" t="t" r="r" b="b"/>
            <a:pathLst>
              <a:path w="66261" h="530087">
                <a:moveTo>
                  <a:pt x="0" y="0"/>
                </a:moveTo>
                <a:lnTo>
                  <a:pt x="66261" y="0"/>
                </a:lnTo>
                <a:lnTo>
                  <a:pt x="66261" y="530087"/>
                </a:lnTo>
                <a:lnTo>
                  <a:pt x="0" y="530087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30087" y="331304"/>
            <a:ext cx="4265543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kern="0" spc="52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M&amp;E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0087" y="530087"/>
            <a:ext cx="4398065" cy="397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3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Monitoring &amp; Evaluation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31304" y="1126435"/>
            <a:ext cx="11612217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4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กรอบการติดตามและประเมินผลให้วัดผลได้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31304" y="1557130"/>
            <a:ext cx="8017565" cy="5102087"/>
          </a:xfrm>
          <a:custGeom>
            <a:avLst/>
            <a:gdLst/>
            <a:ahLst/>
            <a:cxnLst/>
            <a:rect l="l" t="t" r="r" b="b"/>
            <a:pathLst>
              <a:path w="8017565" h="5300870">
                <a:moveTo>
                  <a:pt x="0" y="0"/>
                </a:moveTo>
                <a:lnTo>
                  <a:pt x="8017565" y="0"/>
                </a:lnTo>
                <a:lnTo>
                  <a:pt x="8017565" y="5300870"/>
                </a:lnTo>
                <a:lnTo>
                  <a:pt x="0" y="53008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54935" y="1788938"/>
            <a:ext cx="198783" cy="198783"/>
          </a:xfrm>
          <a:custGeom>
            <a:avLst/>
            <a:gdLst/>
            <a:ahLst/>
            <a:cxnLst/>
            <a:rect l="l" t="t" r="r" b="b"/>
            <a:pathLst>
              <a:path w="198783" h="198783">
                <a:moveTo>
                  <a:pt x="0" y="99391"/>
                </a:moveTo>
                <a:cubicBezTo>
                  <a:pt x="0" y="44536"/>
                  <a:pt x="44536" y="0"/>
                  <a:pt x="99391" y="0"/>
                </a:cubicBezTo>
                <a:cubicBezTo>
                  <a:pt x="154247" y="0"/>
                  <a:pt x="198783" y="44536"/>
                  <a:pt x="198783" y="99391"/>
                </a:cubicBezTo>
                <a:cubicBezTo>
                  <a:pt x="198783" y="154247"/>
                  <a:pt x="154247" y="198783"/>
                  <a:pt x="99391" y="198783"/>
                </a:cubicBezTo>
                <a:cubicBezTo>
                  <a:pt x="44536" y="198783"/>
                  <a:pt x="0" y="154247"/>
                  <a:pt x="0" y="99391"/>
                </a:cubicBezTo>
                <a:close/>
                <a:moveTo>
                  <a:pt x="111815" y="37272"/>
                </a:moveTo>
                <a:cubicBezTo>
                  <a:pt x="111815" y="30415"/>
                  <a:pt x="106248" y="24848"/>
                  <a:pt x="99391" y="24848"/>
                </a:cubicBezTo>
                <a:cubicBezTo>
                  <a:pt x="92534" y="24848"/>
                  <a:pt x="86967" y="30415"/>
                  <a:pt x="86967" y="37272"/>
                </a:cubicBezTo>
                <a:cubicBezTo>
                  <a:pt x="86967" y="44129"/>
                  <a:pt x="92534" y="49696"/>
                  <a:pt x="99391" y="49696"/>
                </a:cubicBezTo>
                <a:cubicBezTo>
                  <a:pt x="106248" y="49696"/>
                  <a:pt x="111815" y="44129"/>
                  <a:pt x="111815" y="37272"/>
                </a:cubicBezTo>
                <a:close/>
                <a:moveTo>
                  <a:pt x="99391" y="161511"/>
                </a:moveTo>
                <a:cubicBezTo>
                  <a:pt x="113096" y="161511"/>
                  <a:pt x="124239" y="150368"/>
                  <a:pt x="124239" y="136663"/>
                </a:cubicBezTo>
                <a:cubicBezTo>
                  <a:pt x="124239" y="130373"/>
                  <a:pt x="121910" y="124589"/>
                  <a:pt x="118027" y="120240"/>
                </a:cubicBezTo>
                <a:lnTo>
                  <a:pt x="145010" y="66313"/>
                </a:lnTo>
                <a:cubicBezTo>
                  <a:pt x="147301" y="61692"/>
                  <a:pt x="145437" y="56102"/>
                  <a:pt x="140856" y="53811"/>
                </a:cubicBezTo>
                <a:cubicBezTo>
                  <a:pt x="136275" y="51520"/>
                  <a:pt x="130645" y="53384"/>
                  <a:pt x="128355" y="57965"/>
                </a:cubicBezTo>
                <a:lnTo>
                  <a:pt x="101371" y="111893"/>
                </a:lnTo>
                <a:cubicBezTo>
                  <a:pt x="100711" y="111854"/>
                  <a:pt x="100051" y="111815"/>
                  <a:pt x="99391" y="111815"/>
                </a:cubicBezTo>
                <a:cubicBezTo>
                  <a:pt x="85686" y="111815"/>
                  <a:pt x="74543" y="122958"/>
                  <a:pt x="74543" y="136663"/>
                </a:cubicBezTo>
                <a:cubicBezTo>
                  <a:pt x="74543" y="150368"/>
                  <a:pt x="85686" y="161511"/>
                  <a:pt x="99391" y="161511"/>
                </a:cubicBezTo>
                <a:close/>
                <a:moveTo>
                  <a:pt x="68332" y="55908"/>
                </a:moveTo>
                <a:cubicBezTo>
                  <a:pt x="68332" y="49051"/>
                  <a:pt x="62765" y="43484"/>
                  <a:pt x="55908" y="43484"/>
                </a:cubicBezTo>
                <a:cubicBezTo>
                  <a:pt x="49051" y="43484"/>
                  <a:pt x="43484" y="49051"/>
                  <a:pt x="43484" y="55908"/>
                </a:cubicBezTo>
                <a:cubicBezTo>
                  <a:pt x="43484" y="62765"/>
                  <a:pt x="49051" y="68332"/>
                  <a:pt x="55908" y="68332"/>
                </a:cubicBezTo>
                <a:cubicBezTo>
                  <a:pt x="62765" y="68332"/>
                  <a:pt x="68332" y="62765"/>
                  <a:pt x="68332" y="55908"/>
                </a:cubicBezTo>
                <a:close/>
                <a:moveTo>
                  <a:pt x="37272" y="111815"/>
                </a:moveTo>
                <a:cubicBezTo>
                  <a:pt x="44129" y="111815"/>
                  <a:pt x="49696" y="106248"/>
                  <a:pt x="49696" y="99391"/>
                </a:cubicBezTo>
                <a:cubicBezTo>
                  <a:pt x="49696" y="92534"/>
                  <a:pt x="44129" y="86967"/>
                  <a:pt x="37272" y="86967"/>
                </a:cubicBezTo>
                <a:cubicBezTo>
                  <a:pt x="30415" y="86967"/>
                  <a:pt x="24848" y="92534"/>
                  <a:pt x="24848" y="99391"/>
                </a:cubicBezTo>
                <a:cubicBezTo>
                  <a:pt x="24848" y="106248"/>
                  <a:pt x="30415" y="111815"/>
                  <a:pt x="37272" y="111815"/>
                </a:cubicBezTo>
                <a:close/>
                <a:moveTo>
                  <a:pt x="173935" y="99391"/>
                </a:moveTo>
                <a:cubicBezTo>
                  <a:pt x="173935" y="92534"/>
                  <a:pt x="168368" y="86967"/>
                  <a:pt x="161511" y="86967"/>
                </a:cubicBezTo>
                <a:cubicBezTo>
                  <a:pt x="154654" y="86967"/>
                  <a:pt x="149087" y="92534"/>
                  <a:pt x="149087" y="99391"/>
                </a:cubicBezTo>
                <a:cubicBezTo>
                  <a:pt x="149087" y="106248"/>
                  <a:pt x="154654" y="111815"/>
                  <a:pt x="161511" y="111815"/>
                </a:cubicBezTo>
                <a:cubicBezTo>
                  <a:pt x="168368" y="111815"/>
                  <a:pt x="173935" y="106248"/>
                  <a:pt x="173935" y="99391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78565" y="1755913"/>
            <a:ext cx="7470913" cy="2650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65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KPI Dashboard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30087" y="2186504"/>
            <a:ext cx="7620000" cy="463826"/>
          </a:xfrm>
          <a:custGeom>
            <a:avLst/>
            <a:gdLst/>
            <a:ahLst/>
            <a:cxnLst/>
            <a:rect l="l" t="t" r="r" b="b"/>
            <a:pathLst>
              <a:path w="7620000" h="463826">
                <a:moveTo>
                  <a:pt x="0" y="0"/>
                </a:moveTo>
                <a:lnTo>
                  <a:pt x="7620000" y="0"/>
                </a:lnTo>
                <a:lnTo>
                  <a:pt x="7620000" y="463826"/>
                </a:lnTo>
                <a:lnTo>
                  <a:pt x="0" y="463826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62609" y="2319025"/>
            <a:ext cx="2948609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Indicator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611217" y="2319025"/>
            <a:ext cx="1457739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3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Baseline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102087" y="2319025"/>
            <a:ext cx="1457739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3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Target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592957" y="2319025"/>
            <a:ext cx="1457739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3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Frequency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36713" y="2789477"/>
            <a:ext cx="7608404" cy="477078"/>
          </a:xfrm>
          <a:custGeom>
            <a:avLst/>
            <a:gdLst/>
            <a:ahLst/>
            <a:cxnLst/>
            <a:rect l="l" t="t" r="r" b="b"/>
            <a:pathLst>
              <a:path w="7608404" h="477078">
                <a:moveTo>
                  <a:pt x="0" y="0"/>
                </a:moveTo>
                <a:lnTo>
                  <a:pt x="7608404" y="0"/>
                </a:lnTo>
                <a:lnTo>
                  <a:pt x="7608404" y="477078"/>
                </a:lnTo>
                <a:lnTo>
                  <a:pt x="0" y="4770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E3A5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675861" y="2928630"/>
            <a:ext cx="2940326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ANC Coverage (4 visits)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110245" y="2895500"/>
            <a:ext cx="459478" cy="258417"/>
          </a:xfrm>
          <a:custGeom>
            <a:avLst/>
            <a:gdLst/>
            <a:ahLst/>
            <a:cxnLst/>
            <a:rect l="l" t="t" r="r" b="b"/>
            <a:pathLst>
              <a:path w="459478" h="258417">
                <a:moveTo>
                  <a:pt x="0" y="0"/>
                </a:moveTo>
                <a:lnTo>
                  <a:pt x="459478" y="0"/>
                </a:lnTo>
                <a:lnTo>
                  <a:pt x="459478" y="258417"/>
                </a:lnTo>
                <a:lnTo>
                  <a:pt x="0" y="258417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4077114" y="2895500"/>
            <a:ext cx="525739" cy="258417"/>
          </a:xfrm>
          <a:prstGeom prst="rect">
            <a:avLst/>
          </a:prstGeom>
          <a:noFill/>
          <a:ln/>
        </p:spPr>
        <p:txBody>
          <a:bodyPr wrap="square" lIns="99391" tIns="33130" rIns="99391" bIns="33130" rtlCol="0" anchor="ctr"/>
          <a:lstStyle/>
          <a:p>
            <a:pPr algn="ctr">
              <a:lnSpc>
                <a:spcPct val="130000"/>
              </a:lnSpc>
            </a:pPr>
            <a:r>
              <a:rPr lang="en-US" sz="1043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65%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594799" y="2895500"/>
            <a:ext cx="461652" cy="258417"/>
          </a:xfrm>
          <a:custGeom>
            <a:avLst/>
            <a:gdLst/>
            <a:ahLst/>
            <a:cxnLst/>
            <a:rect l="l" t="t" r="r" b="b"/>
            <a:pathLst>
              <a:path w="461652" h="258417">
                <a:moveTo>
                  <a:pt x="0" y="0"/>
                </a:moveTo>
                <a:lnTo>
                  <a:pt x="461652" y="0"/>
                </a:lnTo>
                <a:lnTo>
                  <a:pt x="461652" y="258417"/>
                </a:lnTo>
                <a:lnTo>
                  <a:pt x="0" y="258417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5561668" y="2895500"/>
            <a:ext cx="527913" cy="258417"/>
          </a:xfrm>
          <a:prstGeom prst="rect">
            <a:avLst/>
          </a:prstGeom>
          <a:noFill/>
          <a:ln/>
        </p:spPr>
        <p:txBody>
          <a:bodyPr wrap="square" lIns="99391" tIns="33130" rIns="99391" bIns="33130" rtlCol="0" anchor="ctr"/>
          <a:lstStyle/>
          <a:p>
            <a:pPr algn="ctr">
              <a:lnSpc>
                <a:spcPct val="130000"/>
              </a:lnSpc>
            </a:pPr>
            <a:r>
              <a:rPr lang="en-US" sz="1043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85%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005948" y="2928630"/>
            <a:ext cx="610325" cy="1921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3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Quarterly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36713" y="3412331"/>
            <a:ext cx="7608404" cy="477078"/>
          </a:xfrm>
          <a:custGeom>
            <a:avLst/>
            <a:gdLst/>
            <a:ahLst/>
            <a:cxnLst/>
            <a:rect l="l" t="t" r="r" b="b"/>
            <a:pathLst>
              <a:path w="7608404" h="477078">
                <a:moveTo>
                  <a:pt x="0" y="0"/>
                </a:moveTo>
                <a:lnTo>
                  <a:pt x="7608404" y="0"/>
                </a:lnTo>
                <a:lnTo>
                  <a:pt x="7608404" y="477078"/>
                </a:lnTo>
                <a:lnTo>
                  <a:pt x="0" y="4770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C75B4A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75861" y="3551484"/>
            <a:ext cx="2940326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Maternal Mortality Ratio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163357" y="3518353"/>
            <a:ext cx="353253" cy="258417"/>
          </a:xfrm>
          <a:custGeom>
            <a:avLst/>
            <a:gdLst/>
            <a:ahLst/>
            <a:cxnLst/>
            <a:rect l="l" t="t" r="r" b="b"/>
            <a:pathLst>
              <a:path w="353253" h="258417">
                <a:moveTo>
                  <a:pt x="0" y="0"/>
                </a:moveTo>
                <a:lnTo>
                  <a:pt x="353253" y="0"/>
                </a:lnTo>
                <a:lnTo>
                  <a:pt x="353253" y="258417"/>
                </a:lnTo>
                <a:lnTo>
                  <a:pt x="0" y="258417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4130226" y="3518353"/>
            <a:ext cx="419514" cy="258417"/>
          </a:xfrm>
          <a:prstGeom prst="rect">
            <a:avLst/>
          </a:prstGeom>
          <a:noFill/>
          <a:ln/>
        </p:spPr>
        <p:txBody>
          <a:bodyPr wrap="square" lIns="99391" tIns="33130" rIns="99391" bIns="33130" rtlCol="0" anchor="ctr"/>
          <a:lstStyle/>
          <a:p>
            <a:pPr algn="ctr">
              <a:lnSpc>
                <a:spcPct val="130000"/>
              </a:lnSpc>
            </a:pPr>
            <a:r>
              <a:rPr lang="en-US" sz="1043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45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608155" y="3518353"/>
            <a:ext cx="434940" cy="258417"/>
          </a:xfrm>
          <a:custGeom>
            <a:avLst/>
            <a:gdLst/>
            <a:ahLst/>
            <a:cxnLst/>
            <a:rect l="l" t="t" r="r" b="b"/>
            <a:pathLst>
              <a:path w="434940" h="258417">
                <a:moveTo>
                  <a:pt x="0" y="0"/>
                </a:moveTo>
                <a:lnTo>
                  <a:pt x="434940" y="0"/>
                </a:lnTo>
                <a:lnTo>
                  <a:pt x="434940" y="258417"/>
                </a:lnTo>
                <a:lnTo>
                  <a:pt x="0" y="258417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5575024" y="3518353"/>
            <a:ext cx="501201" cy="258417"/>
          </a:xfrm>
          <a:prstGeom prst="rect">
            <a:avLst/>
          </a:prstGeom>
          <a:noFill/>
          <a:ln/>
        </p:spPr>
        <p:txBody>
          <a:bodyPr wrap="square" lIns="99391" tIns="33130" rIns="99391" bIns="33130" rtlCol="0" anchor="ctr"/>
          <a:lstStyle/>
          <a:p>
            <a:pPr algn="ctr">
              <a:lnSpc>
                <a:spcPct val="130000"/>
              </a:lnSpc>
            </a:pPr>
            <a:r>
              <a:rPr lang="en-US" sz="1043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&lt;30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075212" y="3551484"/>
            <a:ext cx="471798" cy="1921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3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Annual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36713" y="4035185"/>
            <a:ext cx="7608404" cy="477078"/>
          </a:xfrm>
          <a:custGeom>
            <a:avLst/>
            <a:gdLst/>
            <a:ahLst/>
            <a:cxnLst/>
            <a:rect l="l" t="t" r="r" b="b"/>
            <a:pathLst>
              <a:path w="7608404" h="477078">
                <a:moveTo>
                  <a:pt x="0" y="0"/>
                </a:moveTo>
                <a:lnTo>
                  <a:pt x="7608404" y="0"/>
                </a:lnTo>
                <a:lnTo>
                  <a:pt x="7608404" y="477078"/>
                </a:lnTo>
                <a:lnTo>
                  <a:pt x="0" y="4770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E3A5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75861" y="4174330"/>
            <a:ext cx="2940326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Service Accessibility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147723" y="4141199"/>
            <a:ext cx="384520" cy="258417"/>
          </a:xfrm>
          <a:custGeom>
            <a:avLst/>
            <a:gdLst/>
            <a:ahLst/>
            <a:cxnLst/>
            <a:rect l="l" t="t" r="r" b="b"/>
            <a:pathLst>
              <a:path w="384520" h="258417">
                <a:moveTo>
                  <a:pt x="0" y="0"/>
                </a:moveTo>
                <a:lnTo>
                  <a:pt x="384520" y="0"/>
                </a:lnTo>
                <a:lnTo>
                  <a:pt x="384520" y="258417"/>
                </a:lnTo>
                <a:lnTo>
                  <a:pt x="0" y="258417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4114593" y="4141199"/>
            <a:ext cx="450781" cy="258417"/>
          </a:xfrm>
          <a:prstGeom prst="rect">
            <a:avLst/>
          </a:prstGeom>
          <a:noFill/>
          <a:ln/>
        </p:spPr>
        <p:txBody>
          <a:bodyPr wrap="square" lIns="99391" tIns="33130" rIns="99391" bIns="33130" rtlCol="0" anchor="ctr"/>
          <a:lstStyle/>
          <a:p>
            <a:pPr algn="ctr">
              <a:lnSpc>
                <a:spcPct val="130000"/>
              </a:lnSpc>
            </a:pPr>
            <a:r>
              <a:rPr lang="en-US" sz="1043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3.2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633727" y="4141199"/>
            <a:ext cx="383692" cy="258417"/>
          </a:xfrm>
          <a:custGeom>
            <a:avLst/>
            <a:gdLst/>
            <a:ahLst/>
            <a:cxnLst/>
            <a:rect l="l" t="t" r="r" b="b"/>
            <a:pathLst>
              <a:path w="383692" h="258417">
                <a:moveTo>
                  <a:pt x="0" y="0"/>
                </a:moveTo>
                <a:lnTo>
                  <a:pt x="383692" y="0"/>
                </a:lnTo>
                <a:lnTo>
                  <a:pt x="383692" y="258417"/>
                </a:lnTo>
                <a:lnTo>
                  <a:pt x="0" y="258417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5600596" y="4141199"/>
            <a:ext cx="449953" cy="258417"/>
          </a:xfrm>
          <a:prstGeom prst="rect">
            <a:avLst/>
          </a:prstGeom>
          <a:noFill/>
          <a:ln/>
        </p:spPr>
        <p:txBody>
          <a:bodyPr wrap="square" lIns="99391" tIns="33130" rIns="99391" bIns="33130" rtlCol="0" anchor="ctr"/>
          <a:lstStyle/>
          <a:p>
            <a:pPr algn="ctr">
              <a:lnSpc>
                <a:spcPct val="130000"/>
              </a:lnSpc>
            </a:pPr>
            <a:r>
              <a:rPr lang="en-US" sz="1043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4.5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002118" y="4174330"/>
            <a:ext cx="617986" cy="1921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3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Bi-annual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36713" y="4658039"/>
            <a:ext cx="7608404" cy="477078"/>
          </a:xfrm>
          <a:custGeom>
            <a:avLst/>
            <a:gdLst/>
            <a:ahLst/>
            <a:cxnLst/>
            <a:rect l="l" t="t" r="r" b="b"/>
            <a:pathLst>
              <a:path w="7608404" h="477078">
                <a:moveTo>
                  <a:pt x="0" y="0"/>
                </a:moveTo>
                <a:lnTo>
                  <a:pt x="7608404" y="0"/>
                </a:lnTo>
                <a:lnTo>
                  <a:pt x="7608404" y="477078"/>
                </a:lnTo>
                <a:lnTo>
                  <a:pt x="0" y="4770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C75B4A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75861" y="4797183"/>
            <a:ext cx="2940326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Patient Satisfaction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115628" y="4764053"/>
            <a:ext cx="448814" cy="258417"/>
          </a:xfrm>
          <a:custGeom>
            <a:avLst/>
            <a:gdLst/>
            <a:ahLst/>
            <a:cxnLst/>
            <a:rect l="l" t="t" r="r" b="b"/>
            <a:pathLst>
              <a:path w="448814" h="258417">
                <a:moveTo>
                  <a:pt x="0" y="0"/>
                </a:moveTo>
                <a:lnTo>
                  <a:pt x="448814" y="0"/>
                </a:lnTo>
                <a:lnTo>
                  <a:pt x="448814" y="258417"/>
                </a:lnTo>
                <a:lnTo>
                  <a:pt x="0" y="258417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4082498" y="4764053"/>
            <a:ext cx="515075" cy="258417"/>
          </a:xfrm>
          <a:prstGeom prst="rect">
            <a:avLst/>
          </a:prstGeom>
          <a:noFill/>
          <a:ln/>
        </p:spPr>
        <p:txBody>
          <a:bodyPr wrap="square" lIns="99391" tIns="33130" rIns="99391" bIns="33130" rtlCol="0" anchor="ctr"/>
          <a:lstStyle/>
          <a:p>
            <a:pPr algn="ctr">
              <a:lnSpc>
                <a:spcPct val="130000"/>
              </a:lnSpc>
            </a:pPr>
            <a:r>
              <a:rPr lang="en-US" sz="1043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72%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594799" y="4764053"/>
            <a:ext cx="461652" cy="258417"/>
          </a:xfrm>
          <a:custGeom>
            <a:avLst/>
            <a:gdLst/>
            <a:ahLst/>
            <a:cxnLst/>
            <a:rect l="l" t="t" r="r" b="b"/>
            <a:pathLst>
              <a:path w="461652" h="258417">
                <a:moveTo>
                  <a:pt x="0" y="0"/>
                </a:moveTo>
                <a:lnTo>
                  <a:pt x="461652" y="0"/>
                </a:lnTo>
                <a:lnTo>
                  <a:pt x="461652" y="258417"/>
                </a:lnTo>
                <a:lnTo>
                  <a:pt x="0" y="258417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5561668" y="4764053"/>
            <a:ext cx="527913" cy="258417"/>
          </a:xfrm>
          <a:prstGeom prst="rect">
            <a:avLst/>
          </a:prstGeom>
          <a:noFill/>
          <a:ln/>
        </p:spPr>
        <p:txBody>
          <a:bodyPr wrap="square" lIns="99391" tIns="33130" rIns="99391" bIns="33130" rtlCol="0" anchor="ctr"/>
          <a:lstStyle/>
          <a:p>
            <a:pPr algn="ctr">
              <a:lnSpc>
                <a:spcPct val="130000"/>
              </a:lnSpc>
            </a:pPr>
            <a:r>
              <a:rPr lang="en-US" sz="1043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85%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075212" y="4797183"/>
            <a:ext cx="471798" cy="1921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3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Annual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547652" y="1557130"/>
            <a:ext cx="3313043" cy="3578087"/>
          </a:xfrm>
          <a:custGeom>
            <a:avLst/>
            <a:gdLst/>
            <a:ahLst/>
            <a:cxnLst/>
            <a:rect l="l" t="t" r="r" b="b"/>
            <a:pathLst>
              <a:path w="3313043" h="3578087">
                <a:moveTo>
                  <a:pt x="0" y="0"/>
                </a:moveTo>
                <a:lnTo>
                  <a:pt x="3313043" y="0"/>
                </a:lnTo>
                <a:lnTo>
                  <a:pt x="3313043" y="3578087"/>
                </a:lnTo>
                <a:lnTo>
                  <a:pt x="0" y="3578087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8777495" y="1789043"/>
            <a:ext cx="144946" cy="165652"/>
          </a:xfrm>
          <a:custGeom>
            <a:avLst/>
            <a:gdLst/>
            <a:ahLst/>
            <a:cxnLst/>
            <a:rect l="l" t="t" r="r" b="b"/>
            <a:pathLst>
              <a:path w="144946" h="165652">
                <a:moveTo>
                  <a:pt x="82826" y="51766"/>
                </a:moveTo>
                <a:lnTo>
                  <a:pt x="82826" y="82826"/>
                </a:lnTo>
                <a:lnTo>
                  <a:pt x="124239" y="82826"/>
                </a:lnTo>
                <a:lnTo>
                  <a:pt x="124239" y="51766"/>
                </a:lnTo>
                <a:lnTo>
                  <a:pt x="82826" y="51766"/>
                </a:lnTo>
                <a:close/>
                <a:moveTo>
                  <a:pt x="62120" y="51766"/>
                </a:moveTo>
                <a:lnTo>
                  <a:pt x="20707" y="51766"/>
                </a:lnTo>
                <a:lnTo>
                  <a:pt x="20707" y="82826"/>
                </a:lnTo>
                <a:lnTo>
                  <a:pt x="62120" y="82826"/>
                </a:lnTo>
                <a:lnTo>
                  <a:pt x="62120" y="51766"/>
                </a:lnTo>
                <a:close/>
                <a:moveTo>
                  <a:pt x="0" y="103533"/>
                </a:moveTo>
                <a:lnTo>
                  <a:pt x="0" y="31060"/>
                </a:lnTo>
                <a:cubicBezTo>
                  <a:pt x="0" y="19639"/>
                  <a:pt x="9286" y="10353"/>
                  <a:pt x="20707" y="10353"/>
                </a:cubicBezTo>
                <a:lnTo>
                  <a:pt x="124239" y="10353"/>
                </a:lnTo>
                <a:cubicBezTo>
                  <a:pt x="135660" y="10353"/>
                  <a:pt x="144946" y="19639"/>
                  <a:pt x="144946" y="31060"/>
                </a:cubicBezTo>
                <a:lnTo>
                  <a:pt x="144946" y="134592"/>
                </a:lnTo>
                <a:cubicBezTo>
                  <a:pt x="144946" y="146013"/>
                  <a:pt x="135660" y="155299"/>
                  <a:pt x="124239" y="155299"/>
                </a:cubicBezTo>
                <a:lnTo>
                  <a:pt x="20707" y="155299"/>
                </a:lnTo>
                <a:cubicBezTo>
                  <a:pt x="9286" y="155299"/>
                  <a:pt x="0" y="146013"/>
                  <a:pt x="0" y="134592"/>
                </a:cubicBezTo>
                <a:lnTo>
                  <a:pt x="0" y="103533"/>
                </a:lnTo>
                <a:close/>
                <a:moveTo>
                  <a:pt x="124239" y="103533"/>
                </a:moveTo>
                <a:lnTo>
                  <a:pt x="82826" y="103533"/>
                </a:lnTo>
                <a:lnTo>
                  <a:pt x="82826" y="134592"/>
                </a:lnTo>
                <a:lnTo>
                  <a:pt x="124239" y="134592"/>
                </a:lnTo>
                <a:lnTo>
                  <a:pt x="124239" y="103533"/>
                </a:lnTo>
                <a:close/>
                <a:moveTo>
                  <a:pt x="62120" y="134592"/>
                </a:moveTo>
                <a:lnTo>
                  <a:pt x="62120" y="103533"/>
                </a:lnTo>
                <a:lnTo>
                  <a:pt x="20707" y="103533"/>
                </a:lnTo>
                <a:lnTo>
                  <a:pt x="20707" y="134592"/>
                </a:lnTo>
                <a:lnTo>
                  <a:pt x="62120" y="134592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8953500" y="1755913"/>
            <a:ext cx="2791239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4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Logframe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746435" y="2120348"/>
            <a:ext cx="2915478" cy="629478"/>
          </a:xfrm>
          <a:custGeom>
            <a:avLst/>
            <a:gdLst/>
            <a:ahLst/>
            <a:cxnLst/>
            <a:rect l="l" t="t" r="r" b="b"/>
            <a:pathLst>
              <a:path w="2915478" h="629478">
                <a:moveTo>
                  <a:pt x="0" y="0"/>
                </a:moveTo>
                <a:lnTo>
                  <a:pt x="2915478" y="0"/>
                </a:lnTo>
                <a:lnTo>
                  <a:pt x="2915478" y="629478"/>
                </a:lnTo>
                <a:lnTo>
                  <a:pt x="0" y="629478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8845826" y="2219739"/>
            <a:ext cx="2782957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Goal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845826" y="2451652"/>
            <a:ext cx="2782957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เป้าหมายใหญ่ระยะยาว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746435" y="2849217"/>
            <a:ext cx="2915478" cy="629478"/>
          </a:xfrm>
          <a:custGeom>
            <a:avLst/>
            <a:gdLst/>
            <a:ahLst/>
            <a:cxnLst/>
            <a:rect l="l" t="t" r="r" b="b"/>
            <a:pathLst>
              <a:path w="2915478" h="629478">
                <a:moveTo>
                  <a:pt x="0" y="0"/>
                </a:moveTo>
                <a:lnTo>
                  <a:pt x="2915478" y="0"/>
                </a:lnTo>
                <a:lnTo>
                  <a:pt x="2915478" y="629478"/>
                </a:lnTo>
                <a:lnTo>
                  <a:pt x="0" y="629478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8845826" y="2948609"/>
            <a:ext cx="2782957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Purpose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845826" y="3180522"/>
            <a:ext cx="2782957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วัตถุประสงค์โครงการ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746435" y="3578087"/>
            <a:ext cx="2915478" cy="629478"/>
          </a:xfrm>
          <a:custGeom>
            <a:avLst/>
            <a:gdLst/>
            <a:ahLst/>
            <a:cxnLst/>
            <a:rect l="l" t="t" r="r" b="b"/>
            <a:pathLst>
              <a:path w="2915478" h="629478">
                <a:moveTo>
                  <a:pt x="0" y="0"/>
                </a:moveTo>
                <a:lnTo>
                  <a:pt x="2915478" y="0"/>
                </a:lnTo>
                <a:lnTo>
                  <a:pt x="2915478" y="629478"/>
                </a:lnTo>
                <a:lnTo>
                  <a:pt x="0" y="629478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8845826" y="3677478"/>
            <a:ext cx="2782957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Outputs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845826" y="3909391"/>
            <a:ext cx="2782957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สิ่งที่ผลิตได้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746435" y="4306957"/>
            <a:ext cx="2915478" cy="629478"/>
          </a:xfrm>
          <a:custGeom>
            <a:avLst/>
            <a:gdLst/>
            <a:ahLst/>
            <a:cxnLst/>
            <a:rect l="l" t="t" r="r" b="b"/>
            <a:pathLst>
              <a:path w="2915478" h="629478">
                <a:moveTo>
                  <a:pt x="0" y="0"/>
                </a:moveTo>
                <a:lnTo>
                  <a:pt x="2915478" y="0"/>
                </a:lnTo>
                <a:lnTo>
                  <a:pt x="2915478" y="629478"/>
                </a:lnTo>
                <a:lnTo>
                  <a:pt x="0" y="629478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8845826" y="4406348"/>
            <a:ext cx="2782957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Activities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845826" y="4638261"/>
            <a:ext cx="2782957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กิจกรรมที่ทำ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547651" y="5168348"/>
            <a:ext cx="3313043" cy="1490869"/>
          </a:xfrm>
          <a:custGeom>
            <a:avLst/>
            <a:gdLst/>
            <a:ahLst/>
            <a:cxnLst/>
            <a:rect l="l" t="t" r="r" b="b"/>
            <a:pathLst>
              <a:path w="3313043" h="1557130">
                <a:moveTo>
                  <a:pt x="0" y="0"/>
                </a:moveTo>
                <a:lnTo>
                  <a:pt x="3313043" y="0"/>
                </a:lnTo>
                <a:lnTo>
                  <a:pt x="3313043" y="1557130"/>
                </a:lnTo>
                <a:lnTo>
                  <a:pt x="0" y="155713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Shape 56"/>
          <p:cNvSpPr/>
          <p:nvPr/>
        </p:nvSpPr>
        <p:spPr>
          <a:xfrm>
            <a:off x="8767141" y="5323233"/>
            <a:ext cx="165652" cy="165652"/>
          </a:xfrm>
          <a:custGeom>
            <a:avLst/>
            <a:gdLst/>
            <a:ahLst/>
            <a:cxnLst/>
            <a:rect l="l" t="t" r="r" b="b"/>
            <a:pathLst>
              <a:path w="165652" h="165652">
                <a:moveTo>
                  <a:pt x="10353" y="10353"/>
                </a:moveTo>
                <a:cubicBezTo>
                  <a:pt x="16080" y="10353"/>
                  <a:pt x="20707" y="14980"/>
                  <a:pt x="20707" y="20707"/>
                </a:cubicBezTo>
                <a:lnTo>
                  <a:pt x="20707" y="129416"/>
                </a:lnTo>
                <a:cubicBezTo>
                  <a:pt x="20707" y="132263"/>
                  <a:pt x="23036" y="134592"/>
                  <a:pt x="25883" y="134592"/>
                </a:cubicBezTo>
                <a:lnTo>
                  <a:pt x="155299" y="134592"/>
                </a:lnTo>
                <a:cubicBezTo>
                  <a:pt x="161026" y="134592"/>
                  <a:pt x="165652" y="139219"/>
                  <a:pt x="165652" y="144946"/>
                </a:cubicBezTo>
                <a:cubicBezTo>
                  <a:pt x="165652" y="150672"/>
                  <a:pt x="161026" y="155299"/>
                  <a:pt x="155299" y="155299"/>
                </a:cubicBezTo>
                <a:lnTo>
                  <a:pt x="25883" y="155299"/>
                </a:lnTo>
                <a:cubicBezTo>
                  <a:pt x="11583" y="155299"/>
                  <a:pt x="0" y="143716"/>
                  <a:pt x="0" y="129416"/>
                </a:cubicBezTo>
                <a:lnTo>
                  <a:pt x="0" y="20707"/>
                </a:lnTo>
                <a:cubicBezTo>
                  <a:pt x="0" y="14980"/>
                  <a:pt x="4627" y="10353"/>
                  <a:pt x="10353" y="10353"/>
                </a:cubicBezTo>
                <a:close/>
                <a:moveTo>
                  <a:pt x="41413" y="31060"/>
                </a:moveTo>
                <a:cubicBezTo>
                  <a:pt x="41413" y="25333"/>
                  <a:pt x="46040" y="20707"/>
                  <a:pt x="51766" y="20707"/>
                </a:cubicBezTo>
                <a:lnTo>
                  <a:pt x="113886" y="20707"/>
                </a:lnTo>
                <a:cubicBezTo>
                  <a:pt x="119613" y="20707"/>
                  <a:pt x="124239" y="25333"/>
                  <a:pt x="124239" y="31060"/>
                </a:cubicBezTo>
                <a:cubicBezTo>
                  <a:pt x="124239" y="36786"/>
                  <a:pt x="119613" y="41413"/>
                  <a:pt x="113886" y="41413"/>
                </a:cubicBezTo>
                <a:lnTo>
                  <a:pt x="51766" y="41413"/>
                </a:lnTo>
                <a:cubicBezTo>
                  <a:pt x="46040" y="41413"/>
                  <a:pt x="41413" y="36786"/>
                  <a:pt x="41413" y="31060"/>
                </a:cubicBezTo>
                <a:close/>
                <a:moveTo>
                  <a:pt x="51766" y="56943"/>
                </a:moveTo>
                <a:lnTo>
                  <a:pt x="93179" y="56943"/>
                </a:lnTo>
                <a:cubicBezTo>
                  <a:pt x="98906" y="56943"/>
                  <a:pt x="103533" y="61570"/>
                  <a:pt x="103533" y="67296"/>
                </a:cubicBezTo>
                <a:cubicBezTo>
                  <a:pt x="103533" y="73023"/>
                  <a:pt x="98906" y="77649"/>
                  <a:pt x="93179" y="77649"/>
                </a:cubicBezTo>
                <a:lnTo>
                  <a:pt x="51766" y="77649"/>
                </a:lnTo>
                <a:cubicBezTo>
                  <a:pt x="46040" y="77649"/>
                  <a:pt x="41413" y="73023"/>
                  <a:pt x="41413" y="67296"/>
                </a:cubicBezTo>
                <a:cubicBezTo>
                  <a:pt x="41413" y="61570"/>
                  <a:pt x="46040" y="56943"/>
                  <a:pt x="51766" y="56943"/>
                </a:cubicBezTo>
                <a:close/>
                <a:moveTo>
                  <a:pt x="51766" y="93179"/>
                </a:moveTo>
                <a:lnTo>
                  <a:pt x="134592" y="93179"/>
                </a:lnTo>
                <a:cubicBezTo>
                  <a:pt x="140319" y="93179"/>
                  <a:pt x="144946" y="97806"/>
                  <a:pt x="144946" y="103533"/>
                </a:cubicBezTo>
                <a:cubicBezTo>
                  <a:pt x="144946" y="109259"/>
                  <a:pt x="140319" y="113886"/>
                  <a:pt x="134592" y="113886"/>
                </a:cubicBezTo>
                <a:lnTo>
                  <a:pt x="51766" y="113886"/>
                </a:lnTo>
                <a:cubicBezTo>
                  <a:pt x="46040" y="113886"/>
                  <a:pt x="41413" y="109259"/>
                  <a:pt x="41413" y="103533"/>
                </a:cubicBezTo>
                <a:cubicBezTo>
                  <a:pt x="41413" y="97806"/>
                  <a:pt x="46040" y="93179"/>
                  <a:pt x="51766" y="93179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Text 57"/>
          <p:cNvSpPr/>
          <p:nvPr/>
        </p:nvSpPr>
        <p:spPr>
          <a:xfrm>
            <a:off x="8953500" y="5290102"/>
            <a:ext cx="2791239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4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Collection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746435" y="5621407"/>
            <a:ext cx="2990022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Routine data (MIS)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746435" y="5919580"/>
            <a:ext cx="2990022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Survey (ลูกค้า)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746435" y="6217754"/>
            <a:ext cx="2990022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Focus group (เชิงคุณภาพ)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2844" y="410128"/>
            <a:ext cx="74569" cy="596550"/>
          </a:xfrm>
          <a:custGeom>
            <a:avLst/>
            <a:gdLst/>
            <a:ahLst/>
            <a:cxnLst/>
            <a:rect l="l" t="t" r="r" b="b"/>
            <a:pathLst>
              <a:path w="74569" h="596550">
                <a:moveTo>
                  <a:pt x="0" y="0"/>
                </a:moveTo>
                <a:lnTo>
                  <a:pt x="74569" y="0"/>
                </a:lnTo>
                <a:lnTo>
                  <a:pt x="74569" y="596550"/>
                </a:lnTo>
                <a:lnTo>
                  <a:pt x="0" y="5965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96550" y="372844"/>
            <a:ext cx="3346275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kern="0" spc="59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DELIVERABLES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96550" y="596550"/>
            <a:ext cx="3495413" cy="4474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23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Report Structure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72844" y="1067645"/>
            <a:ext cx="11539523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8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โครงสร้างรายงานฉบับสมบูรณ์ 6 บท + ภาคผนวก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10128" y="1561867"/>
            <a:ext cx="3653872" cy="1938789"/>
          </a:xfrm>
          <a:custGeom>
            <a:avLst/>
            <a:gdLst/>
            <a:ahLst/>
            <a:cxnLst/>
            <a:rect l="l" t="t" r="r" b="b"/>
            <a:pathLst>
              <a:path w="3653872" h="1938789">
                <a:moveTo>
                  <a:pt x="0" y="0"/>
                </a:moveTo>
                <a:lnTo>
                  <a:pt x="3653872" y="0"/>
                </a:lnTo>
                <a:lnTo>
                  <a:pt x="3653872" y="1938789"/>
                </a:lnTo>
                <a:lnTo>
                  <a:pt x="0" y="19387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10128" y="1561867"/>
            <a:ext cx="74569" cy="1938789"/>
          </a:xfrm>
          <a:custGeom>
            <a:avLst/>
            <a:gdLst/>
            <a:ahLst/>
            <a:cxnLst/>
            <a:rect l="l" t="t" r="r" b="b"/>
            <a:pathLst>
              <a:path w="74569" h="1938789">
                <a:moveTo>
                  <a:pt x="0" y="0"/>
                </a:moveTo>
                <a:lnTo>
                  <a:pt x="74569" y="0"/>
                </a:lnTo>
                <a:lnTo>
                  <a:pt x="74569" y="1938789"/>
                </a:lnTo>
                <a:lnTo>
                  <a:pt x="0" y="1938789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33835" y="1748289"/>
            <a:ext cx="447413" cy="447413"/>
          </a:xfrm>
          <a:custGeom>
            <a:avLst/>
            <a:gdLst/>
            <a:ahLst/>
            <a:cxnLst/>
            <a:rect l="l" t="t" r="r" b="b"/>
            <a:pathLst>
              <a:path w="447413" h="447413">
                <a:moveTo>
                  <a:pt x="0" y="0"/>
                </a:moveTo>
                <a:lnTo>
                  <a:pt x="447413" y="0"/>
                </a:lnTo>
                <a:lnTo>
                  <a:pt x="447413" y="447413"/>
                </a:lnTo>
                <a:lnTo>
                  <a:pt x="0" y="447413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820257" y="1841500"/>
            <a:ext cx="167780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8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93101" y="1841500"/>
            <a:ext cx="1099890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8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33835" y="2307555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Background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33835" y="2568546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Problem statement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33835" y="2829537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Objectives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33835" y="3090528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Scope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10128" y="3649794"/>
            <a:ext cx="3653872" cy="1938789"/>
          </a:xfrm>
          <a:custGeom>
            <a:avLst/>
            <a:gdLst/>
            <a:ahLst/>
            <a:cxnLst/>
            <a:rect l="l" t="t" r="r" b="b"/>
            <a:pathLst>
              <a:path w="3653872" h="1938789">
                <a:moveTo>
                  <a:pt x="0" y="0"/>
                </a:moveTo>
                <a:lnTo>
                  <a:pt x="3653872" y="0"/>
                </a:lnTo>
                <a:lnTo>
                  <a:pt x="3653872" y="1938789"/>
                </a:lnTo>
                <a:lnTo>
                  <a:pt x="0" y="19387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410128" y="3649794"/>
            <a:ext cx="74569" cy="1938789"/>
          </a:xfrm>
          <a:custGeom>
            <a:avLst/>
            <a:gdLst/>
            <a:ahLst/>
            <a:cxnLst/>
            <a:rect l="l" t="t" r="r" b="b"/>
            <a:pathLst>
              <a:path w="74569" h="1938789">
                <a:moveTo>
                  <a:pt x="0" y="0"/>
                </a:moveTo>
                <a:lnTo>
                  <a:pt x="74569" y="0"/>
                </a:lnTo>
                <a:lnTo>
                  <a:pt x="74569" y="1938789"/>
                </a:lnTo>
                <a:lnTo>
                  <a:pt x="0" y="1938789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33835" y="3836216"/>
            <a:ext cx="447413" cy="447413"/>
          </a:xfrm>
          <a:custGeom>
            <a:avLst/>
            <a:gdLst/>
            <a:ahLst/>
            <a:cxnLst/>
            <a:rect l="l" t="t" r="r" b="b"/>
            <a:pathLst>
              <a:path w="447413" h="447413">
                <a:moveTo>
                  <a:pt x="0" y="0"/>
                </a:moveTo>
                <a:lnTo>
                  <a:pt x="447413" y="0"/>
                </a:lnTo>
                <a:lnTo>
                  <a:pt x="447413" y="447413"/>
                </a:lnTo>
                <a:lnTo>
                  <a:pt x="0" y="447413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03362" y="3929427"/>
            <a:ext cx="205064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8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93101" y="3929427"/>
            <a:ext cx="1528661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8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Literature Review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33835" y="4395482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Theories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33835" y="4656472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Previous studies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33835" y="4917463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Best practices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33835" y="5178454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Conceptual framework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288988" y="1561867"/>
            <a:ext cx="3653872" cy="1938789"/>
          </a:xfrm>
          <a:custGeom>
            <a:avLst/>
            <a:gdLst/>
            <a:ahLst/>
            <a:cxnLst/>
            <a:rect l="l" t="t" r="r" b="b"/>
            <a:pathLst>
              <a:path w="3653872" h="1938789">
                <a:moveTo>
                  <a:pt x="0" y="0"/>
                </a:moveTo>
                <a:lnTo>
                  <a:pt x="3653872" y="0"/>
                </a:lnTo>
                <a:lnTo>
                  <a:pt x="3653872" y="1938789"/>
                </a:lnTo>
                <a:lnTo>
                  <a:pt x="0" y="19387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4288988" y="1561867"/>
            <a:ext cx="74569" cy="1938789"/>
          </a:xfrm>
          <a:custGeom>
            <a:avLst/>
            <a:gdLst/>
            <a:ahLst/>
            <a:cxnLst/>
            <a:rect l="l" t="t" r="r" b="b"/>
            <a:pathLst>
              <a:path w="74569" h="1938789">
                <a:moveTo>
                  <a:pt x="0" y="0"/>
                </a:moveTo>
                <a:lnTo>
                  <a:pt x="74569" y="0"/>
                </a:lnTo>
                <a:lnTo>
                  <a:pt x="74569" y="1938789"/>
                </a:lnTo>
                <a:lnTo>
                  <a:pt x="0" y="1938789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4512695" y="1748289"/>
            <a:ext cx="447413" cy="447413"/>
          </a:xfrm>
          <a:custGeom>
            <a:avLst/>
            <a:gdLst/>
            <a:ahLst/>
            <a:cxnLst/>
            <a:rect l="l" t="t" r="r" b="b"/>
            <a:pathLst>
              <a:path w="447413" h="447413">
                <a:moveTo>
                  <a:pt x="0" y="0"/>
                </a:moveTo>
                <a:lnTo>
                  <a:pt x="447413" y="0"/>
                </a:lnTo>
                <a:lnTo>
                  <a:pt x="447413" y="447413"/>
                </a:lnTo>
                <a:lnTo>
                  <a:pt x="0" y="447413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4681407" y="1841500"/>
            <a:ext cx="205064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8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071961" y="1841500"/>
            <a:ext cx="1193101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8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Methodology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512695" y="2307555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Data collection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512695" y="2568546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Analysis methods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512695" y="2829537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Tools used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512695" y="3090528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Limitations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288988" y="3649794"/>
            <a:ext cx="3653872" cy="1938789"/>
          </a:xfrm>
          <a:custGeom>
            <a:avLst/>
            <a:gdLst/>
            <a:ahLst/>
            <a:cxnLst/>
            <a:rect l="l" t="t" r="r" b="b"/>
            <a:pathLst>
              <a:path w="3653872" h="1938789">
                <a:moveTo>
                  <a:pt x="0" y="0"/>
                </a:moveTo>
                <a:lnTo>
                  <a:pt x="3653872" y="0"/>
                </a:lnTo>
                <a:lnTo>
                  <a:pt x="3653872" y="1938789"/>
                </a:lnTo>
                <a:lnTo>
                  <a:pt x="0" y="19387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4288988" y="3649794"/>
            <a:ext cx="74569" cy="1938789"/>
          </a:xfrm>
          <a:custGeom>
            <a:avLst/>
            <a:gdLst/>
            <a:ahLst/>
            <a:cxnLst/>
            <a:rect l="l" t="t" r="r" b="b"/>
            <a:pathLst>
              <a:path w="74569" h="1938789">
                <a:moveTo>
                  <a:pt x="0" y="0"/>
                </a:moveTo>
                <a:lnTo>
                  <a:pt x="74569" y="0"/>
                </a:lnTo>
                <a:lnTo>
                  <a:pt x="74569" y="1938789"/>
                </a:lnTo>
                <a:lnTo>
                  <a:pt x="0" y="1938789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4512695" y="3836216"/>
            <a:ext cx="447413" cy="447413"/>
          </a:xfrm>
          <a:custGeom>
            <a:avLst/>
            <a:gdLst/>
            <a:ahLst/>
            <a:cxnLst/>
            <a:rect l="l" t="t" r="r" b="b"/>
            <a:pathLst>
              <a:path w="447413" h="447413">
                <a:moveTo>
                  <a:pt x="0" y="0"/>
                </a:moveTo>
                <a:lnTo>
                  <a:pt x="447413" y="0"/>
                </a:lnTo>
                <a:lnTo>
                  <a:pt x="447413" y="447413"/>
                </a:lnTo>
                <a:lnTo>
                  <a:pt x="0" y="447413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4681407" y="3929427"/>
            <a:ext cx="205064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8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071961" y="3929427"/>
            <a:ext cx="1603229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8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Results &amp; Analysis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512695" y="4395482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Findings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512695" y="4656472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RCA results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512695" y="4917463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Policy analysis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512695" y="5178454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Tables &amp; figures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167965" y="1561867"/>
            <a:ext cx="3653872" cy="1938789"/>
          </a:xfrm>
          <a:custGeom>
            <a:avLst/>
            <a:gdLst/>
            <a:ahLst/>
            <a:cxnLst/>
            <a:rect l="l" t="t" r="r" b="b"/>
            <a:pathLst>
              <a:path w="3653872" h="1938789">
                <a:moveTo>
                  <a:pt x="0" y="0"/>
                </a:moveTo>
                <a:lnTo>
                  <a:pt x="3653872" y="0"/>
                </a:lnTo>
                <a:lnTo>
                  <a:pt x="3653872" y="1938789"/>
                </a:lnTo>
                <a:lnTo>
                  <a:pt x="0" y="19387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8167965" y="1561867"/>
            <a:ext cx="74569" cy="1938789"/>
          </a:xfrm>
          <a:custGeom>
            <a:avLst/>
            <a:gdLst/>
            <a:ahLst/>
            <a:cxnLst/>
            <a:rect l="l" t="t" r="r" b="b"/>
            <a:pathLst>
              <a:path w="74569" h="1938789">
                <a:moveTo>
                  <a:pt x="0" y="0"/>
                </a:moveTo>
                <a:lnTo>
                  <a:pt x="74569" y="0"/>
                </a:lnTo>
                <a:lnTo>
                  <a:pt x="74569" y="1938789"/>
                </a:lnTo>
                <a:lnTo>
                  <a:pt x="0" y="1938789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8391671" y="1748289"/>
            <a:ext cx="447413" cy="447413"/>
          </a:xfrm>
          <a:custGeom>
            <a:avLst/>
            <a:gdLst/>
            <a:ahLst/>
            <a:cxnLst/>
            <a:rect l="l" t="t" r="r" b="b"/>
            <a:pathLst>
              <a:path w="447413" h="447413">
                <a:moveTo>
                  <a:pt x="0" y="0"/>
                </a:moveTo>
                <a:lnTo>
                  <a:pt x="447413" y="0"/>
                </a:lnTo>
                <a:lnTo>
                  <a:pt x="447413" y="447413"/>
                </a:lnTo>
                <a:lnTo>
                  <a:pt x="0" y="447413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8561664" y="1841500"/>
            <a:ext cx="205064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8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950937" y="1841500"/>
            <a:ext cx="1640514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8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Recommendations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391671" y="2307555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SMART recommendations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391671" y="2568546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Implementation plan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391671" y="2829537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Budget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391671" y="3090528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M&amp;E framework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167965" y="3649793"/>
            <a:ext cx="3653872" cy="1938789"/>
          </a:xfrm>
          <a:custGeom>
            <a:avLst/>
            <a:gdLst/>
            <a:ahLst/>
            <a:cxnLst/>
            <a:rect l="l" t="t" r="r" b="b"/>
            <a:pathLst>
              <a:path w="3653872" h="1677798">
                <a:moveTo>
                  <a:pt x="0" y="0"/>
                </a:moveTo>
                <a:lnTo>
                  <a:pt x="3653872" y="0"/>
                </a:lnTo>
                <a:lnTo>
                  <a:pt x="3653872" y="1677798"/>
                </a:lnTo>
                <a:lnTo>
                  <a:pt x="0" y="1677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8167965" y="3649793"/>
            <a:ext cx="74569" cy="1938789"/>
          </a:xfrm>
          <a:custGeom>
            <a:avLst/>
            <a:gdLst/>
            <a:ahLst/>
            <a:cxnLst/>
            <a:rect l="l" t="t" r="r" b="b"/>
            <a:pathLst>
              <a:path w="74569" h="1677798">
                <a:moveTo>
                  <a:pt x="0" y="0"/>
                </a:moveTo>
                <a:lnTo>
                  <a:pt x="74569" y="0"/>
                </a:lnTo>
                <a:lnTo>
                  <a:pt x="74569" y="1677798"/>
                </a:lnTo>
                <a:lnTo>
                  <a:pt x="0" y="1677798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8391671" y="3836216"/>
            <a:ext cx="447413" cy="447413"/>
          </a:xfrm>
          <a:custGeom>
            <a:avLst/>
            <a:gdLst/>
            <a:ahLst/>
            <a:cxnLst/>
            <a:rect l="l" t="t" r="r" b="b"/>
            <a:pathLst>
              <a:path w="447413" h="447413">
                <a:moveTo>
                  <a:pt x="0" y="0"/>
                </a:moveTo>
                <a:lnTo>
                  <a:pt x="447413" y="0"/>
                </a:lnTo>
                <a:lnTo>
                  <a:pt x="447413" y="447413"/>
                </a:lnTo>
                <a:lnTo>
                  <a:pt x="0" y="447413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8559567" y="3929427"/>
            <a:ext cx="205064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8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950937" y="3929427"/>
            <a:ext cx="1016000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8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391671" y="4395482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Summary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391671" y="4656472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Key takeaways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391671" y="4917463"/>
            <a:ext cx="331831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Future directions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372844" y="5775005"/>
            <a:ext cx="5629945" cy="894826"/>
          </a:xfrm>
          <a:custGeom>
            <a:avLst/>
            <a:gdLst/>
            <a:ahLst/>
            <a:cxnLst/>
            <a:rect l="l" t="t" r="r" b="b"/>
            <a:pathLst>
              <a:path w="5629945" h="894826">
                <a:moveTo>
                  <a:pt x="0" y="0"/>
                </a:moveTo>
                <a:lnTo>
                  <a:pt x="5629945" y="0"/>
                </a:lnTo>
                <a:lnTo>
                  <a:pt x="5629945" y="894826"/>
                </a:lnTo>
                <a:lnTo>
                  <a:pt x="0" y="894826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Shape 58"/>
          <p:cNvSpPr/>
          <p:nvPr/>
        </p:nvSpPr>
        <p:spPr>
          <a:xfrm>
            <a:off x="596550" y="6082492"/>
            <a:ext cx="279633" cy="279633"/>
          </a:xfrm>
          <a:custGeom>
            <a:avLst/>
            <a:gdLst/>
            <a:ahLst/>
            <a:cxnLst/>
            <a:rect l="l" t="t" r="r" b="b"/>
            <a:pathLst>
              <a:path w="279633" h="279633">
                <a:moveTo>
                  <a:pt x="122667" y="6991"/>
                </a:moveTo>
                <a:cubicBezTo>
                  <a:pt x="153361" y="-23703"/>
                  <a:pt x="203171" y="-23703"/>
                  <a:pt x="233865" y="6991"/>
                </a:cubicBezTo>
                <a:cubicBezTo>
                  <a:pt x="264559" y="37685"/>
                  <a:pt x="264559" y="87495"/>
                  <a:pt x="233865" y="118189"/>
                </a:cubicBezTo>
                <a:lnTo>
                  <a:pt x="144295" y="207759"/>
                </a:lnTo>
                <a:cubicBezTo>
                  <a:pt x="125507" y="226546"/>
                  <a:pt x="95086" y="226546"/>
                  <a:pt x="76298" y="207759"/>
                </a:cubicBezTo>
                <a:cubicBezTo>
                  <a:pt x="57510" y="188971"/>
                  <a:pt x="57510" y="158550"/>
                  <a:pt x="76298" y="139762"/>
                </a:cubicBezTo>
                <a:lnTo>
                  <a:pt x="159751" y="56418"/>
                </a:lnTo>
                <a:cubicBezTo>
                  <a:pt x="166578" y="49591"/>
                  <a:pt x="177665" y="49591"/>
                  <a:pt x="184492" y="56418"/>
                </a:cubicBezTo>
                <a:cubicBezTo>
                  <a:pt x="191319" y="63245"/>
                  <a:pt x="191319" y="74332"/>
                  <a:pt x="184492" y="81159"/>
                </a:cubicBezTo>
                <a:lnTo>
                  <a:pt x="101039" y="164557"/>
                </a:lnTo>
                <a:cubicBezTo>
                  <a:pt x="95905" y="169691"/>
                  <a:pt x="95905" y="177993"/>
                  <a:pt x="101039" y="183072"/>
                </a:cubicBezTo>
                <a:cubicBezTo>
                  <a:pt x="106173" y="188152"/>
                  <a:pt x="114475" y="188206"/>
                  <a:pt x="119554" y="183072"/>
                </a:cubicBezTo>
                <a:lnTo>
                  <a:pt x="209124" y="93502"/>
                </a:lnTo>
                <a:cubicBezTo>
                  <a:pt x="226164" y="76462"/>
                  <a:pt x="226164" y="48772"/>
                  <a:pt x="209124" y="31732"/>
                </a:cubicBezTo>
                <a:cubicBezTo>
                  <a:pt x="192084" y="14692"/>
                  <a:pt x="164394" y="14692"/>
                  <a:pt x="147353" y="31732"/>
                </a:cubicBezTo>
                <a:lnTo>
                  <a:pt x="57784" y="121302"/>
                </a:lnTo>
                <a:cubicBezTo>
                  <a:pt x="28783" y="150303"/>
                  <a:pt x="28783" y="197327"/>
                  <a:pt x="57784" y="226328"/>
                </a:cubicBezTo>
                <a:cubicBezTo>
                  <a:pt x="86785" y="255329"/>
                  <a:pt x="133809" y="255329"/>
                  <a:pt x="162810" y="226328"/>
                </a:cubicBezTo>
                <a:lnTo>
                  <a:pt x="233920" y="155273"/>
                </a:lnTo>
                <a:cubicBezTo>
                  <a:pt x="240747" y="148446"/>
                  <a:pt x="251834" y="148446"/>
                  <a:pt x="258661" y="155273"/>
                </a:cubicBezTo>
                <a:cubicBezTo>
                  <a:pt x="265488" y="162100"/>
                  <a:pt x="265488" y="173187"/>
                  <a:pt x="258661" y="180014"/>
                </a:cubicBezTo>
                <a:lnTo>
                  <a:pt x="187551" y="251014"/>
                </a:lnTo>
                <a:cubicBezTo>
                  <a:pt x="144896" y="293669"/>
                  <a:pt x="75752" y="293669"/>
                  <a:pt x="33097" y="251014"/>
                </a:cubicBezTo>
                <a:cubicBezTo>
                  <a:pt x="-9558" y="208359"/>
                  <a:pt x="-9558" y="139216"/>
                  <a:pt x="33097" y="96561"/>
                </a:cubicBezTo>
                <a:lnTo>
                  <a:pt x="122667" y="6991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Text 59"/>
          <p:cNvSpPr/>
          <p:nvPr/>
        </p:nvSpPr>
        <p:spPr>
          <a:xfrm>
            <a:off x="1057945" y="5979960"/>
            <a:ext cx="2442128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1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Appendices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057945" y="6240950"/>
            <a:ext cx="2432807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tables, instruments, references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191192" y="5775005"/>
            <a:ext cx="5629945" cy="894826"/>
          </a:xfrm>
          <a:custGeom>
            <a:avLst/>
            <a:gdLst/>
            <a:ahLst/>
            <a:cxnLst/>
            <a:rect l="l" t="t" r="r" b="b"/>
            <a:pathLst>
              <a:path w="5629945" h="894826">
                <a:moveTo>
                  <a:pt x="0" y="0"/>
                </a:moveTo>
                <a:lnTo>
                  <a:pt x="5629945" y="0"/>
                </a:lnTo>
                <a:lnTo>
                  <a:pt x="5629945" y="894826"/>
                </a:lnTo>
                <a:lnTo>
                  <a:pt x="0" y="894826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Shape 62"/>
          <p:cNvSpPr/>
          <p:nvPr/>
        </p:nvSpPr>
        <p:spPr>
          <a:xfrm>
            <a:off x="6449853" y="6082492"/>
            <a:ext cx="209725" cy="279633"/>
          </a:xfrm>
          <a:custGeom>
            <a:avLst/>
            <a:gdLst/>
            <a:ahLst/>
            <a:cxnLst/>
            <a:rect l="l" t="t" r="r" b="b"/>
            <a:pathLst>
              <a:path w="209725" h="279633">
                <a:moveTo>
                  <a:pt x="0" y="34954"/>
                </a:moveTo>
                <a:cubicBezTo>
                  <a:pt x="0" y="15675"/>
                  <a:pt x="15675" y="0"/>
                  <a:pt x="34954" y="0"/>
                </a:cubicBezTo>
                <a:lnTo>
                  <a:pt x="116605" y="0"/>
                </a:lnTo>
                <a:cubicBezTo>
                  <a:pt x="125889" y="0"/>
                  <a:pt x="134792" y="3659"/>
                  <a:pt x="141346" y="10213"/>
                </a:cubicBezTo>
                <a:lnTo>
                  <a:pt x="199512" y="68434"/>
                </a:lnTo>
                <a:cubicBezTo>
                  <a:pt x="206066" y="74988"/>
                  <a:pt x="209725" y="83890"/>
                  <a:pt x="209725" y="93175"/>
                </a:cubicBezTo>
                <a:lnTo>
                  <a:pt x="209725" y="244679"/>
                </a:lnTo>
                <a:cubicBezTo>
                  <a:pt x="209725" y="263958"/>
                  <a:pt x="194050" y="279633"/>
                  <a:pt x="174771" y="279633"/>
                </a:cubicBezTo>
                <a:lnTo>
                  <a:pt x="34954" y="279633"/>
                </a:lnTo>
                <a:cubicBezTo>
                  <a:pt x="15675" y="279633"/>
                  <a:pt x="0" y="263958"/>
                  <a:pt x="0" y="244679"/>
                </a:cubicBezTo>
                <a:lnTo>
                  <a:pt x="0" y="34954"/>
                </a:lnTo>
                <a:close/>
                <a:moveTo>
                  <a:pt x="113601" y="31950"/>
                </a:moveTo>
                <a:lnTo>
                  <a:pt x="113601" y="83016"/>
                </a:lnTo>
                <a:cubicBezTo>
                  <a:pt x="113601" y="90280"/>
                  <a:pt x="119445" y="96124"/>
                  <a:pt x="126709" y="96124"/>
                </a:cubicBezTo>
                <a:lnTo>
                  <a:pt x="177775" y="96124"/>
                </a:lnTo>
                <a:lnTo>
                  <a:pt x="113601" y="31950"/>
                </a:lnTo>
                <a:close/>
                <a:moveTo>
                  <a:pt x="65539" y="139817"/>
                </a:moveTo>
                <a:cubicBezTo>
                  <a:pt x="58275" y="139817"/>
                  <a:pt x="52431" y="145660"/>
                  <a:pt x="52431" y="152924"/>
                </a:cubicBezTo>
                <a:cubicBezTo>
                  <a:pt x="52431" y="160188"/>
                  <a:pt x="58275" y="166032"/>
                  <a:pt x="65539" y="166032"/>
                </a:cubicBezTo>
                <a:lnTo>
                  <a:pt x="144186" y="166032"/>
                </a:lnTo>
                <a:cubicBezTo>
                  <a:pt x="151450" y="166032"/>
                  <a:pt x="157294" y="160188"/>
                  <a:pt x="157294" y="152924"/>
                </a:cubicBezTo>
                <a:cubicBezTo>
                  <a:pt x="157294" y="145660"/>
                  <a:pt x="151450" y="139817"/>
                  <a:pt x="144186" y="139817"/>
                </a:cubicBezTo>
                <a:lnTo>
                  <a:pt x="65539" y="139817"/>
                </a:lnTo>
                <a:close/>
                <a:moveTo>
                  <a:pt x="65539" y="192248"/>
                </a:moveTo>
                <a:cubicBezTo>
                  <a:pt x="58275" y="192248"/>
                  <a:pt x="52431" y="198092"/>
                  <a:pt x="52431" y="205356"/>
                </a:cubicBezTo>
                <a:cubicBezTo>
                  <a:pt x="52431" y="212619"/>
                  <a:pt x="58275" y="218463"/>
                  <a:pt x="65539" y="218463"/>
                </a:cubicBezTo>
                <a:lnTo>
                  <a:pt x="144186" y="218463"/>
                </a:lnTo>
                <a:cubicBezTo>
                  <a:pt x="151450" y="218463"/>
                  <a:pt x="157294" y="212619"/>
                  <a:pt x="157294" y="205356"/>
                </a:cubicBezTo>
                <a:cubicBezTo>
                  <a:pt x="157294" y="198092"/>
                  <a:pt x="151450" y="192248"/>
                  <a:pt x="144186" y="192248"/>
                </a:cubicBezTo>
                <a:lnTo>
                  <a:pt x="65539" y="192248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6876293" y="5979960"/>
            <a:ext cx="2516697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1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Report Length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6876293" y="6240950"/>
            <a:ext cx="2507376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20-30 pages (excluding appendices)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1118675" y="5961427"/>
            <a:ext cx="52198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174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น้ำหนัก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11081391" y="6185133"/>
            <a:ext cx="559266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761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70%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49250"/>
            <a:ext cx="63500" cy="508000"/>
          </a:xfrm>
          <a:custGeom>
            <a:avLst/>
            <a:gdLst/>
            <a:ahLst/>
            <a:cxnLst/>
            <a:rect l="l" t="t" r="r" b="b"/>
            <a:pathLst>
              <a:path w="63500" h="508000">
                <a:moveTo>
                  <a:pt x="0" y="0"/>
                </a:moveTo>
                <a:lnTo>
                  <a:pt x="63500" y="0"/>
                </a:lnTo>
                <a:lnTo>
                  <a:pt x="635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08000" y="317500"/>
            <a:ext cx="3611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kern="0" spc="50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DELIVERABLES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508000"/>
            <a:ext cx="373856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Policy Brief Structure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17500" y="905764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สื่อสารให้ผู้บริหารอ่านเร็ว 2-4 หน้า</a:t>
            </a:r>
            <a:endParaRPr lang="en-US" sz="16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39CE663-F3FD-BC8B-E9B5-EA106BE7DCE4}"/>
              </a:ext>
            </a:extLst>
          </p:cNvPr>
          <p:cNvGrpSpPr/>
          <p:nvPr/>
        </p:nvGrpSpPr>
        <p:grpSpPr>
          <a:xfrm>
            <a:off x="313530" y="1255015"/>
            <a:ext cx="8201423" cy="5473306"/>
            <a:chOff x="317500" y="1492250"/>
            <a:chExt cx="8191500" cy="6905625"/>
          </a:xfrm>
        </p:grpSpPr>
        <p:sp>
          <p:nvSpPr>
            <p:cNvPr id="6" name="Shape 4"/>
            <p:cNvSpPr/>
            <p:nvPr/>
          </p:nvSpPr>
          <p:spPr>
            <a:xfrm>
              <a:off x="317500" y="1492250"/>
              <a:ext cx="8191500" cy="6905625"/>
            </a:xfrm>
            <a:custGeom>
              <a:avLst/>
              <a:gdLst/>
              <a:ahLst/>
              <a:cxnLst/>
              <a:rect l="l" t="t" r="r" b="b"/>
              <a:pathLst>
                <a:path w="8191500" h="6905625">
                  <a:moveTo>
                    <a:pt x="0" y="0"/>
                  </a:moveTo>
                  <a:lnTo>
                    <a:pt x="8191500" y="0"/>
                  </a:lnTo>
                  <a:lnTo>
                    <a:pt x="8191500" y="6905625"/>
                  </a:lnTo>
                  <a:lnTo>
                    <a:pt x="0" y="69056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Shape 5"/>
            <p:cNvSpPr/>
            <p:nvPr/>
          </p:nvSpPr>
          <p:spPr>
            <a:xfrm>
              <a:off x="555625" y="1714407"/>
              <a:ext cx="142875" cy="190500"/>
            </a:xfrm>
            <a:custGeom>
              <a:avLst/>
              <a:gdLst/>
              <a:ahLst/>
              <a:cxnLst/>
              <a:rect l="l" t="t" r="r" b="b"/>
              <a:pathLst>
                <a:path w="142875" h="190500">
                  <a:moveTo>
                    <a:pt x="0" y="23812"/>
                  </a:moveTo>
                  <a:cubicBezTo>
                    <a:pt x="0" y="10678"/>
                    <a:pt x="10678" y="0"/>
                    <a:pt x="23812" y="0"/>
                  </a:cubicBezTo>
                  <a:lnTo>
                    <a:pt x="79437" y="0"/>
                  </a:lnTo>
                  <a:cubicBezTo>
                    <a:pt x="85762" y="0"/>
                    <a:pt x="91827" y="2493"/>
                    <a:pt x="96292" y="6958"/>
                  </a:cubicBezTo>
                  <a:lnTo>
                    <a:pt x="135917" y="46620"/>
                  </a:lnTo>
                  <a:cubicBezTo>
                    <a:pt x="140382" y="51085"/>
                    <a:pt x="142875" y="57150"/>
                    <a:pt x="142875" y="63475"/>
                  </a:cubicBezTo>
                  <a:lnTo>
                    <a:pt x="142875" y="166688"/>
                  </a:lnTo>
                  <a:cubicBezTo>
                    <a:pt x="142875" y="179822"/>
                    <a:pt x="132197" y="190500"/>
                    <a:pt x="119063" y="190500"/>
                  </a:cubicBezTo>
                  <a:lnTo>
                    <a:pt x="23812" y="190500"/>
                  </a:lnTo>
                  <a:cubicBezTo>
                    <a:pt x="10678" y="190500"/>
                    <a:pt x="0" y="179822"/>
                    <a:pt x="0" y="166688"/>
                  </a:cubicBezTo>
                  <a:lnTo>
                    <a:pt x="0" y="23812"/>
                  </a:lnTo>
                  <a:close/>
                  <a:moveTo>
                    <a:pt x="77391" y="21766"/>
                  </a:moveTo>
                  <a:lnTo>
                    <a:pt x="77391" y="56555"/>
                  </a:lnTo>
                  <a:cubicBezTo>
                    <a:pt x="77391" y="61503"/>
                    <a:pt x="81372" y="65484"/>
                    <a:pt x="86320" y="65484"/>
                  </a:cubicBezTo>
                  <a:lnTo>
                    <a:pt x="121109" y="65484"/>
                  </a:lnTo>
                  <a:lnTo>
                    <a:pt x="77391" y="21766"/>
                  </a:lnTo>
                  <a:close/>
                  <a:moveTo>
                    <a:pt x="32742" y="23812"/>
                  </a:moveTo>
                  <a:cubicBezTo>
                    <a:pt x="27794" y="23812"/>
                    <a:pt x="23812" y="27794"/>
                    <a:pt x="23812" y="32742"/>
                  </a:cubicBezTo>
                  <a:cubicBezTo>
                    <a:pt x="23812" y="37691"/>
                    <a:pt x="27794" y="41672"/>
                    <a:pt x="32742" y="41672"/>
                  </a:cubicBezTo>
                  <a:lnTo>
                    <a:pt x="50602" y="41672"/>
                  </a:lnTo>
                  <a:cubicBezTo>
                    <a:pt x="55550" y="41672"/>
                    <a:pt x="59531" y="37691"/>
                    <a:pt x="59531" y="32742"/>
                  </a:cubicBezTo>
                  <a:cubicBezTo>
                    <a:pt x="59531" y="27794"/>
                    <a:pt x="55550" y="23812"/>
                    <a:pt x="50602" y="23812"/>
                  </a:cubicBezTo>
                  <a:lnTo>
                    <a:pt x="32742" y="23812"/>
                  </a:lnTo>
                  <a:close/>
                  <a:moveTo>
                    <a:pt x="32742" y="59531"/>
                  </a:moveTo>
                  <a:cubicBezTo>
                    <a:pt x="27794" y="59531"/>
                    <a:pt x="23812" y="63512"/>
                    <a:pt x="23812" y="68461"/>
                  </a:cubicBezTo>
                  <a:cubicBezTo>
                    <a:pt x="23812" y="73409"/>
                    <a:pt x="27794" y="77391"/>
                    <a:pt x="32742" y="77391"/>
                  </a:cubicBezTo>
                  <a:lnTo>
                    <a:pt x="50602" y="77391"/>
                  </a:lnTo>
                  <a:cubicBezTo>
                    <a:pt x="55550" y="77391"/>
                    <a:pt x="59531" y="73409"/>
                    <a:pt x="59531" y="68461"/>
                  </a:cubicBezTo>
                  <a:cubicBezTo>
                    <a:pt x="59531" y="63512"/>
                    <a:pt x="55550" y="59531"/>
                    <a:pt x="50602" y="59531"/>
                  </a:cubicBezTo>
                  <a:lnTo>
                    <a:pt x="32742" y="59531"/>
                  </a:lnTo>
                  <a:close/>
                  <a:moveTo>
                    <a:pt x="58899" y="119063"/>
                  </a:moveTo>
                  <a:cubicBezTo>
                    <a:pt x="54694" y="119063"/>
                    <a:pt x="50750" y="120960"/>
                    <a:pt x="48146" y="124234"/>
                  </a:cubicBezTo>
                  <a:lnTo>
                    <a:pt x="25784" y="152177"/>
                  </a:lnTo>
                  <a:cubicBezTo>
                    <a:pt x="22696" y="156009"/>
                    <a:pt x="23329" y="161665"/>
                    <a:pt x="27161" y="164716"/>
                  </a:cubicBezTo>
                  <a:cubicBezTo>
                    <a:pt x="30993" y="167767"/>
                    <a:pt x="36649" y="167171"/>
                    <a:pt x="39700" y="163302"/>
                  </a:cubicBezTo>
                  <a:lnTo>
                    <a:pt x="57224" y="141424"/>
                  </a:lnTo>
                  <a:lnTo>
                    <a:pt x="62880" y="160288"/>
                  </a:lnTo>
                  <a:cubicBezTo>
                    <a:pt x="63996" y="164083"/>
                    <a:pt x="67494" y="166650"/>
                    <a:pt x="71438" y="166650"/>
                  </a:cubicBezTo>
                  <a:lnTo>
                    <a:pt x="110133" y="166650"/>
                  </a:lnTo>
                  <a:cubicBezTo>
                    <a:pt x="115081" y="166650"/>
                    <a:pt x="119063" y="162669"/>
                    <a:pt x="119063" y="157721"/>
                  </a:cubicBezTo>
                  <a:cubicBezTo>
                    <a:pt x="119063" y="152772"/>
                    <a:pt x="115081" y="148791"/>
                    <a:pt x="110133" y="148791"/>
                  </a:cubicBezTo>
                  <a:lnTo>
                    <a:pt x="78098" y="148791"/>
                  </a:lnTo>
                  <a:lnTo>
                    <a:pt x="72107" y="128848"/>
                  </a:lnTo>
                  <a:cubicBezTo>
                    <a:pt x="70358" y="123006"/>
                    <a:pt x="65001" y="119025"/>
                    <a:pt x="58899" y="119025"/>
                  </a:cubicBezTo>
                  <a:close/>
                </a:path>
              </a:pathLst>
            </a:custGeom>
            <a:solidFill>
              <a:srgbClr val="C75B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6"/>
            <p:cNvSpPr/>
            <p:nvPr/>
          </p:nvSpPr>
          <p:spPr>
            <a:xfrm>
              <a:off x="746125" y="1682750"/>
              <a:ext cx="7667625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500" b="1" dirty="0">
                  <a:solidFill>
                    <a:srgbClr val="1E3A5F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Policy Brief Layout</a:t>
              </a:r>
              <a:endParaRPr lang="en-US" sz="1600" dirty="0"/>
            </a:p>
          </p:txBody>
        </p:sp>
        <p:sp>
          <p:nvSpPr>
            <p:cNvPr id="9" name="Shape 7"/>
            <p:cNvSpPr/>
            <p:nvPr/>
          </p:nvSpPr>
          <p:spPr>
            <a:xfrm>
              <a:off x="508000" y="2095407"/>
              <a:ext cx="7810500" cy="1111250"/>
            </a:xfrm>
            <a:custGeom>
              <a:avLst/>
              <a:gdLst/>
              <a:ahLst/>
              <a:cxnLst/>
              <a:rect l="l" t="t" r="r" b="b"/>
              <a:pathLst>
                <a:path w="7810500" h="1111250">
                  <a:moveTo>
                    <a:pt x="0" y="0"/>
                  </a:moveTo>
                  <a:lnTo>
                    <a:pt x="7810500" y="0"/>
                  </a:lnTo>
                  <a:lnTo>
                    <a:pt x="7810500" y="1111250"/>
                  </a:lnTo>
                  <a:lnTo>
                    <a:pt x="0" y="1111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Shape 8"/>
            <p:cNvSpPr/>
            <p:nvPr/>
          </p:nvSpPr>
          <p:spPr>
            <a:xfrm>
              <a:off x="702469" y="2285798"/>
              <a:ext cx="166688" cy="190500"/>
            </a:xfrm>
            <a:custGeom>
              <a:avLst/>
              <a:gdLst/>
              <a:ahLst/>
              <a:cxnLst/>
              <a:rect l="l" t="t" r="r" b="b"/>
              <a:pathLst>
                <a:path w="166688" h="190500">
                  <a:moveTo>
                    <a:pt x="0" y="23812"/>
                  </a:moveTo>
                  <a:cubicBezTo>
                    <a:pt x="0" y="17227"/>
                    <a:pt x="5321" y="11906"/>
                    <a:pt x="11906" y="11906"/>
                  </a:cubicBezTo>
                  <a:lnTo>
                    <a:pt x="47625" y="11906"/>
                  </a:lnTo>
                  <a:cubicBezTo>
                    <a:pt x="54211" y="11906"/>
                    <a:pt x="59531" y="17227"/>
                    <a:pt x="59531" y="23812"/>
                  </a:cubicBezTo>
                  <a:cubicBezTo>
                    <a:pt x="59531" y="30398"/>
                    <a:pt x="54211" y="35719"/>
                    <a:pt x="47625" y="35719"/>
                  </a:cubicBezTo>
                  <a:lnTo>
                    <a:pt x="41672" y="35719"/>
                  </a:lnTo>
                  <a:lnTo>
                    <a:pt x="41672" y="77391"/>
                  </a:lnTo>
                  <a:lnTo>
                    <a:pt x="125016" y="77391"/>
                  </a:lnTo>
                  <a:lnTo>
                    <a:pt x="125016" y="35719"/>
                  </a:lnTo>
                  <a:lnTo>
                    <a:pt x="119063" y="35719"/>
                  </a:lnTo>
                  <a:cubicBezTo>
                    <a:pt x="112477" y="35719"/>
                    <a:pt x="107156" y="30398"/>
                    <a:pt x="107156" y="23812"/>
                  </a:cubicBezTo>
                  <a:cubicBezTo>
                    <a:pt x="107156" y="17227"/>
                    <a:pt x="112477" y="11906"/>
                    <a:pt x="119063" y="11906"/>
                  </a:cubicBezTo>
                  <a:lnTo>
                    <a:pt x="154781" y="11906"/>
                  </a:lnTo>
                  <a:cubicBezTo>
                    <a:pt x="161367" y="11906"/>
                    <a:pt x="166688" y="17227"/>
                    <a:pt x="166688" y="23812"/>
                  </a:cubicBezTo>
                  <a:cubicBezTo>
                    <a:pt x="166688" y="30398"/>
                    <a:pt x="161367" y="35719"/>
                    <a:pt x="154781" y="35719"/>
                  </a:cubicBezTo>
                  <a:lnTo>
                    <a:pt x="148828" y="35719"/>
                  </a:lnTo>
                  <a:lnTo>
                    <a:pt x="148828" y="154781"/>
                  </a:lnTo>
                  <a:lnTo>
                    <a:pt x="154781" y="154781"/>
                  </a:lnTo>
                  <a:cubicBezTo>
                    <a:pt x="161367" y="154781"/>
                    <a:pt x="166688" y="160102"/>
                    <a:pt x="166688" y="166688"/>
                  </a:cubicBezTo>
                  <a:cubicBezTo>
                    <a:pt x="166688" y="173273"/>
                    <a:pt x="161367" y="178594"/>
                    <a:pt x="154781" y="178594"/>
                  </a:cubicBezTo>
                  <a:lnTo>
                    <a:pt x="119063" y="178594"/>
                  </a:lnTo>
                  <a:cubicBezTo>
                    <a:pt x="112477" y="178594"/>
                    <a:pt x="107156" y="173273"/>
                    <a:pt x="107156" y="166688"/>
                  </a:cubicBezTo>
                  <a:cubicBezTo>
                    <a:pt x="107156" y="160102"/>
                    <a:pt x="112477" y="154781"/>
                    <a:pt x="119063" y="154781"/>
                  </a:cubicBezTo>
                  <a:lnTo>
                    <a:pt x="125016" y="154781"/>
                  </a:lnTo>
                  <a:lnTo>
                    <a:pt x="125016" y="101203"/>
                  </a:lnTo>
                  <a:lnTo>
                    <a:pt x="41672" y="101203"/>
                  </a:lnTo>
                  <a:lnTo>
                    <a:pt x="41672" y="154781"/>
                  </a:lnTo>
                  <a:lnTo>
                    <a:pt x="47625" y="154781"/>
                  </a:lnTo>
                  <a:cubicBezTo>
                    <a:pt x="54211" y="154781"/>
                    <a:pt x="59531" y="160102"/>
                    <a:pt x="59531" y="166688"/>
                  </a:cubicBezTo>
                  <a:cubicBezTo>
                    <a:pt x="59531" y="173273"/>
                    <a:pt x="54211" y="178594"/>
                    <a:pt x="47625" y="178594"/>
                  </a:cubicBezTo>
                  <a:lnTo>
                    <a:pt x="11906" y="178594"/>
                  </a:lnTo>
                  <a:cubicBezTo>
                    <a:pt x="5321" y="178594"/>
                    <a:pt x="0" y="173273"/>
                    <a:pt x="0" y="166688"/>
                  </a:cubicBezTo>
                  <a:cubicBezTo>
                    <a:pt x="0" y="160102"/>
                    <a:pt x="5321" y="154781"/>
                    <a:pt x="11906" y="154781"/>
                  </a:cubicBezTo>
                  <a:lnTo>
                    <a:pt x="17859" y="154781"/>
                  </a:lnTo>
                  <a:lnTo>
                    <a:pt x="17859" y="35719"/>
                  </a:lnTo>
                  <a:lnTo>
                    <a:pt x="11906" y="35719"/>
                  </a:lnTo>
                  <a:cubicBezTo>
                    <a:pt x="5321" y="35719"/>
                    <a:pt x="0" y="30398"/>
                    <a:pt x="0" y="23812"/>
                  </a:cubicBezTo>
                  <a:close/>
                </a:path>
              </a:pathLst>
            </a:custGeom>
            <a:solidFill>
              <a:srgbClr val="C75B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 9"/>
            <p:cNvSpPr/>
            <p:nvPr/>
          </p:nvSpPr>
          <p:spPr>
            <a:xfrm>
              <a:off x="1000125" y="2254157"/>
              <a:ext cx="468313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500" b="1" dirty="0">
                  <a:solidFill>
                    <a:srgbClr val="F5F1E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Title</a:t>
              </a:r>
              <a:endParaRPr lang="en-US" sz="1600" dirty="0"/>
            </a:p>
          </p:txBody>
        </p:sp>
        <p:sp>
          <p:nvSpPr>
            <p:cNvPr id="12" name="Text 10"/>
            <p:cNvSpPr/>
            <p:nvPr/>
          </p:nvSpPr>
          <p:spPr>
            <a:xfrm>
              <a:off x="666750" y="2603298"/>
              <a:ext cx="7564438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5" dirty="0">
                  <a:solidFill>
                    <a:srgbClr val="F5F1E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ชื่อที่กระชับ สื่อสารประเด็นหลัก</a:t>
              </a:r>
              <a:endParaRPr lang="en-US" sz="1600" dirty="0"/>
            </a:p>
          </p:txBody>
        </p:sp>
        <p:sp>
          <p:nvSpPr>
            <p:cNvPr id="13" name="Text 11"/>
            <p:cNvSpPr/>
            <p:nvPr/>
          </p:nvSpPr>
          <p:spPr>
            <a:xfrm>
              <a:off x="666750" y="2857298"/>
              <a:ext cx="75565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F5F1EB">
                      <a:alpha val="80000"/>
                    </a:srgbClr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ตัวอย่าง: "เพิ่มการเข้าถึง ANC: บทเรียนจากโครงการนำร่อง"</a:t>
              </a:r>
              <a:endParaRPr lang="en-US" sz="1600" dirty="0"/>
            </a:p>
          </p:txBody>
        </p:sp>
        <p:sp>
          <p:nvSpPr>
            <p:cNvPr id="14" name="Shape 12"/>
            <p:cNvSpPr/>
            <p:nvPr/>
          </p:nvSpPr>
          <p:spPr>
            <a:xfrm>
              <a:off x="508000" y="3333548"/>
              <a:ext cx="7810500" cy="1111250"/>
            </a:xfrm>
            <a:custGeom>
              <a:avLst/>
              <a:gdLst/>
              <a:ahLst/>
              <a:cxnLst/>
              <a:rect l="l" t="t" r="r" b="b"/>
              <a:pathLst>
                <a:path w="7810500" h="1111250">
                  <a:moveTo>
                    <a:pt x="0" y="0"/>
                  </a:moveTo>
                  <a:lnTo>
                    <a:pt x="7810500" y="0"/>
                  </a:lnTo>
                  <a:lnTo>
                    <a:pt x="7810500" y="1111250"/>
                  </a:lnTo>
                  <a:lnTo>
                    <a:pt x="0" y="1111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Shape 13"/>
            <p:cNvSpPr/>
            <p:nvPr/>
          </p:nvSpPr>
          <p:spPr>
            <a:xfrm>
              <a:off x="690563" y="352395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95250" y="190500"/>
                  </a:moveTo>
                  <a:cubicBezTo>
                    <a:pt x="147820" y="190500"/>
                    <a:pt x="190500" y="147820"/>
                    <a:pt x="190500" y="95250"/>
                  </a:cubicBezTo>
                  <a:cubicBezTo>
                    <a:pt x="190500" y="42680"/>
                    <a:pt x="147820" y="0"/>
                    <a:pt x="95250" y="0"/>
                  </a:cubicBezTo>
                  <a:cubicBezTo>
                    <a:pt x="42680" y="0"/>
                    <a:pt x="0" y="42680"/>
                    <a:pt x="0" y="95250"/>
                  </a:cubicBezTo>
                  <a:cubicBezTo>
                    <a:pt x="0" y="147820"/>
                    <a:pt x="42680" y="190500"/>
                    <a:pt x="95250" y="190500"/>
                  </a:cubicBezTo>
                  <a:close/>
                  <a:moveTo>
                    <a:pt x="95250" y="50602"/>
                  </a:moveTo>
                  <a:cubicBezTo>
                    <a:pt x="100199" y="50602"/>
                    <a:pt x="104180" y="54583"/>
                    <a:pt x="104180" y="59531"/>
                  </a:cubicBezTo>
                  <a:lnTo>
                    <a:pt x="104180" y="101203"/>
                  </a:lnTo>
                  <a:cubicBezTo>
                    <a:pt x="104180" y="106152"/>
                    <a:pt x="100199" y="110133"/>
                    <a:pt x="95250" y="110133"/>
                  </a:cubicBezTo>
                  <a:cubicBezTo>
                    <a:pt x="90301" y="110133"/>
                    <a:pt x="86320" y="106152"/>
                    <a:pt x="86320" y="101203"/>
                  </a:cubicBezTo>
                  <a:lnTo>
                    <a:pt x="86320" y="59531"/>
                  </a:lnTo>
                  <a:cubicBezTo>
                    <a:pt x="86320" y="54583"/>
                    <a:pt x="90301" y="50602"/>
                    <a:pt x="95250" y="50602"/>
                  </a:cubicBezTo>
                  <a:close/>
                  <a:moveTo>
                    <a:pt x="85316" y="130969"/>
                  </a:moveTo>
                  <a:cubicBezTo>
                    <a:pt x="85090" y="127281"/>
                    <a:pt x="86929" y="123773"/>
                    <a:pt x="90090" y="121861"/>
                  </a:cubicBezTo>
                  <a:cubicBezTo>
                    <a:pt x="93251" y="119949"/>
                    <a:pt x="97212" y="119949"/>
                    <a:pt x="100373" y="121861"/>
                  </a:cubicBezTo>
                  <a:cubicBezTo>
                    <a:pt x="103534" y="123773"/>
                    <a:pt x="105373" y="127281"/>
                    <a:pt x="105147" y="130969"/>
                  </a:cubicBezTo>
                  <a:cubicBezTo>
                    <a:pt x="105373" y="134656"/>
                    <a:pt x="103534" y="138165"/>
                    <a:pt x="100373" y="140077"/>
                  </a:cubicBezTo>
                  <a:cubicBezTo>
                    <a:pt x="97212" y="141989"/>
                    <a:pt x="93251" y="141989"/>
                    <a:pt x="90090" y="140077"/>
                  </a:cubicBezTo>
                  <a:cubicBezTo>
                    <a:pt x="86929" y="138165"/>
                    <a:pt x="85090" y="134656"/>
                    <a:pt x="85316" y="130969"/>
                  </a:cubicBezTo>
                  <a:close/>
                </a:path>
              </a:pathLst>
            </a:custGeom>
            <a:solidFill>
              <a:srgbClr val="F5F1EB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14"/>
            <p:cNvSpPr/>
            <p:nvPr/>
          </p:nvSpPr>
          <p:spPr>
            <a:xfrm>
              <a:off x="1000125" y="3492298"/>
              <a:ext cx="1762125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500" b="1" dirty="0">
                  <a:solidFill>
                    <a:srgbClr val="F5F1E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Executive Summary</a:t>
              </a:r>
              <a:endParaRPr lang="en-US" sz="1600" dirty="0"/>
            </a:p>
          </p:txBody>
        </p:sp>
        <p:sp>
          <p:nvSpPr>
            <p:cNvPr id="17" name="Text 15"/>
            <p:cNvSpPr/>
            <p:nvPr/>
          </p:nvSpPr>
          <p:spPr>
            <a:xfrm>
              <a:off x="666750" y="3841455"/>
              <a:ext cx="7564438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5" dirty="0">
                  <a:solidFill>
                    <a:srgbClr val="F5F1E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สรุปสำคัญ 3-5 บรรทัด</a:t>
              </a:r>
              <a:endParaRPr lang="en-US" sz="1600" dirty="0"/>
            </a:p>
          </p:txBody>
        </p:sp>
        <p:sp>
          <p:nvSpPr>
            <p:cNvPr id="18" name="Text 16"/>
            <p:cNvSpPr/>
            <p:nvPr/>
          </p:nvSpPr>
          <p:spPr>
            <a:xfrm>
              <a:off x="666750" y="4095455"/>
              <a:ext cx="75565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F5F1EB">
                      <a:alpha val="80000"/>
                    </a:srgbClr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ปัญหา + ข้อเสนอหลัก + ผลที่คาด</a:t>
              </a:r>
              <a:endParaRPr lang="en-US" sz="1600" dirty="0"/>
            </a:p>
          </p:txBody>
        </p:sp>
        <p:sp>
          <p:nvSpPr>
            <p:cNvPr id="19" name="Shape 17"/>
            <p:cNvSpPr/>
            <p:nvPr/>
          </p:nvSpPr>
          <p:spPr>
            <a:xfrm>
              <a:off x="514350" y="4578055"/>
              <a:ext cx="7799387" cy="1123950"/>
            </a:xfrm>
            <a:custGeom>
              <a:avLst/>
              <a:gdLst/>
              <a:ahLst/>
              <a:cxnLst/>
              <a:rect l="l" t="t" r="r" b="b"/>
              <a:pathLst>
                <a:path w="7799387" h="1123950">
                  <a:moveTo>
                    <a:pt x="0" y="0"/>
                  </a:moveTo>
                  <a:lnTo>
                    <a:pt x="7799387" y="0"/>
                  </a:lnTo>
                  <a:lnTo>
                    <a:pt x="7799387" y="1123950"/>
                  </a:lnTo>
                  <a:lnTo>
                    <a:pt x="0" y="1123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 w="20320">
              <a:solidFill>
                <a:srgbClr val="1E3A5F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Shape 18"/>
            <p:cNvSpPr/>
            <p:nvPr/>
          </p:nvSpPr>
          <p:spPr>
            <a:xfrm>
              <a:off x="703262" y="477480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23812" y="23812"/>
                  </a:moveTo>
                  <a:cubicBezTo>
                    <a:pt x="23812" y="17227"/>
                    <a:pt x="18492" y="11906"/>
                    <a:pt x="11906" y="11906"/>
                  </a:cubicBezTo>
                  <a:cubicBezTo>
                    <a:pt x="5321" y="11906"/>
                    <a:pt x="0" y="17227"/>
                    <a:pt x="0" y="23812"/>
                  </a:cubicBezTo>
                  <a:lnTo>
                    <a:pt x="0" y="148828"/>
                  </a:lnTo>
                  <a:cubicBezTo>
                    <a:pt x="0" y="165274"/>
                    <a:pt x="13320" y="178594"/>
                    <a:pt x="29766" y="178594"/>
                  </a:cubicBezTo>
                  <a:lnTo>
                    <a:pt x="178594" y="178594"/>
                  </a:lnTo>
                  <a:cubicBezTo>
                    <a:pt x="185179" y="178594"/>
                    <a:pt x="190500" y="173273"/>
                    <a:pt x="190500" y="166688"/>
                  </a:cubicBezTo>
                  <a:cubicBezTo>
                    <a:pt x="190500" y="160102"/>
                    <a:pt x="185179" y="154781"/>
                    <a:pt x="178594" y="154781"/>
                  </a:cubicBezTo>
                  <a:lnTo>
                    <a:pt x="29766" y="154781"/>
                  </a:lnTo>
                  <a:cubicBezTo>
                    <a:pt x="26491" y="154781"/>
                    <a:pt x="23812" y="152102"/>
                    <a:pt x="23812" y="148828"/>
                  </a:cubicBezTo>
                  <a:lnTo>
                    <a:pt x="23812" y="23812"/>
                  </a:lnTo>
                  <a:close/>
                  <a:moveTo>
                    <a:pt x="175096" y="56034"/>
                  </a:moveTo>
                  <a:cubicBezTo>
                    <a:pt x="179747" y="51383"/>
                    <a:pt x="179747" y="43830"/>
                    <a:pt x="175096" y="39179"/>
                  </a:cubicBezTo>
                  <a:cubicBezTo>
                    <a:pt x="170445" y="34528"/>
                    <a:pt x="162892" y="34528"/>
                    <a:pt x="158242" y="39179"/>
                  </a:cubicBezTo>
                  <a:lnTo>
                    <a:pt x="119063" y="78395"/>
                  </a:lnTo>
                  <a:lnTo>
                    <a:pt x="97706" y="57076"/>
                  </a:lnTo>
                  <a:cubicBezTo>
                    <a:pt x="93055" y="52425"/>
                    <a:pt x="85502" y="52425"/>
                    <a:pt x="80851" y="57076"/>
                  </a:cubicBezTo>
                  <a:lnTo>
                    <a:pt x="45132" y="92794"/>
                  </a:lnTo>
                  <a:cubicBezTo>
                    <a:pt x="40481" y="97445"/>
                    <a:pt x="40481" y="104998"/>
                    <a:pt x="45132" y="109649"/>
                  </a:cubicBezTo>
                  <a:cubicBezTo>
                    <a:pt x="49783" y="114300"/>
                    <a:pt x="57336" y="114300"/>
                    <a:pt x="61987" y="109649"/>
                  </a:cubicBezTo>
                  <a:lnTo>
                    <a:pt x="89297" y="82339"/>
                  </a:lnTo>
                  <a:lnTo>
                    <a:pt x="110654" y="103696"/>
                  </a:lnTo>
                  <a:cubicBezTo>
                    <a:pt x="115305" y="108347"/>
                    <a:pt x="122858" y="108347"/>
                    <a:pt x="127508" y="103696"/>
                  </a:cubicBezTo>
                  <a:lnTo>
                    <a:pt x="175133" y="56071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 19"/>
            <p:cNvSpPr/>
            <p:nvPr/>
          </p:nvSpPr>
          <p:spPr>
            <a:xfrm>
              <a:off x="1012825" y="4743152"/>
              <a:ext cx="1714500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500" b="1" dirty="0">
                  <a:solidFill>
                    <a:srgbClr val="1E3A5F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Problem Statement</a:t>
              </a:r>
              <a:endParaRPr lang="en-US" sz="1600" dirty="0"/>
            </a:p>
          </p:txBody>
        </p:sp>
        <p:sp>
          <p:nvSpPr>
            <p:cNvPr id="22" name="Text 20"/>
            <p:cNvSpPr/>
            <p:nvPr/>
          </p:nvSpPr>
          <p:spPr>
            <a:xfrm>
              <a:off x="679450" y="5092309"/>
              <a:ext cx="7540625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5" dirty="0">
                  <a:solidFill>
                    <a:srgbClr val="2D2D2D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อธิบายปัญหา พร้อมตัวเลข</a:t>
              </a:r>
              <a:endParaRPr lang="en-US" sz="1600" dirty="0"/>
            </a:p>
          </p:txBody>
        </p:sp>
        <p:sp>
          <p:nvSpPr>
            <p:cNvPr id="23" name="Text 21"/>
            <p:cNvSpPr/>
            <p:nvPr/>
          </p:nvSpPr>
          <p:spPr>
            <a:xfrm>
              <a:off x="679450" y="5346309"/>
              <a:ext cx="7532687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2D2D2D">
                      <a:alpha val="70000"/>
                    </a:srgbClr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ใช้ bullet points กระชับ</a:t>
              </a:r>
              <a:endParaRPr lang="en-US" sz="1600" dirty="0"/>
            </a:p>
          </p:txBody>
        </p:sp>
        <p:sp>
          <p:nvSpPr>
            <p:cNvPr id="24" name="Shape 22"/>
            <p:cNvSpPr/>
            <p:nvPr/>
          </p:nvSpPr>
          <p:spPr>
            <a:xfrm>
              <a:off x="514350" y="5841606"/>
              <a:ext cx="7799387" cy="1123950"/>
            </a:xfrm>
            <a:custGeom>
              <a:avLst/>
              <a:gdLst/>
              <a:ahLst/>
              <a:cxnLst/>
              <a:rect l="l" t="t" r="r" b="b"/>
              <a:pathLst>
                <a:path w="7799387" h="1123950">
                  <a:moveTo>
                    <a:pt x="0" y="0"/>
                  </a:moveTo>
                  <a:lnTo>
                    <a:pt x="7799387" y="0"/>
                  </a:lnTo>
                  <a:lnTo>
                    <a:pt x="7799387" y="1123950"/>
                  </a:lnTo>
                  <a:lnTo>
                    <a:pt x="0" y="1123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>
                <a:alpha val="5098"/>
              </a:srgbClr>
            </a:solidFill>
            <a:ln w="20320">
              <a:solidFill>
                <a:srgbClr val="C75B4A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Shape 23"/>
            <p:cNvSpPr/>
            <p:nvPr/>
          </p:nvSpPr>
          <p:spPr>
            <a:xfrm>
              <a:off x="727075" y="6038360"/>
              <a:ext cx="142875" cy="190500"/>
            </a:xfrm>
            <a:custGeom>
              <a:avLst/>
              <a:gdLst/>
              <a:ahLst/>
              <a:cxnLst/>
              <a:rect l="l" t="t" r="r" b="b"/>
              <a:pathLst>
                <a:path w="142875" h="190500">
                  <a:moveTo>
                    <a:pt x="108979" y="142875"/>
                  </a:moveTo>
                  <a:cubicBezTo>
                    <a:pt x="111696" y="134578"/>
                    <a:pt x="117128" y="127062"/>
                    <a:pt x="123267" y="120588"/>
                  </a:cubicBezTo>
                  <a:cubicBezTo>
                    <a:pt x="135434" y="107789"/>
                    <a:pt x="142875" y="90488"/>
                    <a:pt x="142875" y="71438"/>
                  </a:cubicBezTo>
                  <a:cubicBezTo>
                    <a:pt x="142875" y="31998"/>
                    <a:pt x="110877" y="0"/>
                    <a:pt x="71437" y="0"/>
                  </a:cubicBezTo>
                  <a:cubicBezTo>
                    <a:pt x="31998" y="0"/>
                    <a:pt x="0" y="31998"/>
                    <a:pt x="0" y="71438"/>
                  </a:cubicBezTo>
                  <a:cubicBezTo>
                    <a:pt x="0" y="90488"/>
                    <a:pt x="7441" y="107789"/>
                    <a:pt x="19608" y="120588"/>
                  </a:cubicBezTo>
                  <a:cubicBezTo>
                    <a:pt x="25747" y="127062"/>
                    <a:pt x="31217" y="134578"/>
                    <a:pt x="33896" y="142875"/>
                  </a:cubicBezTo>
                  <a:lnTo>
                    <a:pt x="108942" y="142875"/>
                  </a:lnTo>
                  <a:close/>
                  <a:moveTo>
                    <a:pt x="107156" y="160734"/>
                  </a:moveTo>
                  <a:lnTo>
                    <a:pt x="35719" y="160734"/>
                  </a:lnTo>
                  <a:lnTo>
                    <a:pt x="35719" y="166688"/>
                  </a:lnTo>
                  <a:cubicBezTo>
                    <a:pt x="35719" y="183133"/>
                    <a:pt x="49039" y="196453"/>
                    <a:pt x="65484" y="196453"/>
                  </a:cubicBezTo>
                  <a:lnTo>
                    <a:pt x="77391" y="196453"/>
                  </a:lnTo>
                  <a:cubicBezTo>
                    <a:pt x="93836" y="196453"/>
                    <a:pt x="107156" y="183133"/>
                    <a:pt x="107156" y="166688"/>
                  </a:cubicBezTo>
                  <a:lnTo>
                    <a:pt x="107156" y="160734"/>
                  </a:lnTo>
                  <a:close/>
                  <a:moveTo>
                    <a:pt x="68461" y="41672"/>
                  </a:moveTo>
                  <a:cubicBezTo>
                    <a:pt x="53653" y="41672"/>
                    <a:pt x="41672" y="53653"/>
                    <a:pt x="41672" y="68461"/>
                  </a:cubicBezTo>
                  <a:cubicBezTo>
                    <a:pt x="41672" y="73409"/>
                    <a:pt x="37691" y="77391"/>
                    <a:pt x="32742" y="77391"/>
                  </a:cubicBezTo>
                  <a:cubicBezTo>
                    <a:pt x="27794" y="77391"/>
                    <a:pt x="23812" y="73409"/>
                    <a:pt x="23812" y="68461"/>
                  </a:cubicBezTo>
                  <a:cubicBezTo>
                    <a:pt x="23812" y="43793"/>
                    <a:pt x="43793" y="23812"/>
                    <a:pt x="68461" y="23812"/>
                  </a:cubicBezTo>
                  <a:cubicBezTo>
                    <a:pt x="73409" y="23812"/>
                    <a:pt x="77391" y="27794"/>
                    <a:pt x="77391" y="32742"/>
                  </a:cubicBezTo>
                  <a:cubicBezTo>
                    <a:pt x="77391" y="37691"/>
                    <a:pt x="73409" y="41672"/>
                    <a:pt x="68461" y="41672"/>
                  </a:cubicBezTo>
                  <a:close/>
                </a:path>
              </a:pathLst>
            </a:custGeom>
            <a:solidFill>
              <a:srgbClr val="C75B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 24"/>
            <p:cNvSpPr/>
            <p:nvPr/>
          </p:nvSpPr>
          <p:spPr>
            <a:xfrm>
              <a:off x="1012825" y="6006703"/>
              <a:ext cx="1309688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500" b="1" dirty="0">
                  <a:solidFill>
                    <a:srgbClr val="1E3A5F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Policy Options</a:t>
              </a:r>
              <a:endParaRPr lang="en-US" sz="1600" dirty="0"/>
            </a:p>
          </p:txBody>
        </p:sp>
        <p:sp>
          <p:nvSpPr>
            <p:cNvPr id="27" name="Text 25"/>
            <p:cNvSpPr/>
            <p:nvPr/>
          </p:nvSpPr>
          <p:spPr>
            <a:xfrm>
              <a:off x="679450" y="6355860"/>
              <a:ext cx="7540625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5" dirty="0">
                  <a:solidFill>
                    <a:srgbClr val="2D2D2D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2-3 ตัวเลือก พร้อมข้อดี/ข้อเสีย</a:t>
              </a:r>
              <a:endParaRPr lang="en-US" sz="1600" dirty="0"/>
            </a:p>
          </p:txBody>
        </p:sp>
        <p:sp>
          <p:nvSpPr>
            <p:cNvPr id="28" name="Text 26"/>
            <p:cNvSpPr/>
            <p:nvPr/>
          </p:nvSpPr>
          <p:spPr>
            <a:xfrm>
              <a:off x="679450" y="6609860"/>
              <a:ext cx="7532687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2D2D2D">
                      <a:alpha val="70000"/>
                    </a:srgbClr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เปรียบเทียบสั้นๆ</a:t>
              </a:r>
              <a:endParaRPr lang="en-US" sz="1600" dirty="0"/>
            </a:p>
          </p:txBody>
        </p:sp>
        <p:sp>
          <p:nvSpPr>
            <p:cNvPr id="29" name="Shape 27"/>
            <p:cNvSpPr/>
            <p:nvPr/>
          </p:nvSpPr>
          <p:spPr>
            <a:xfrm>
              <a:off x="508000" y="7098807"/>
              <a:ext cx="7810500" cy="1111250"/>
            </a:xfrm>
            <a:custGeom>
              <a:avLst/>
              <a:gdLst/>
              <a:ahLst/>
              <a:cxnLst/>
              <a:rect l="l" t="t" r="r" b="b"/>
              <a:pathLst>
                <a:path w="7810500" h="1111250">
                  <a:moveTo>
                    <a:pt x="0" y="0"/>
                  </a:moveTo>
                  <a:lnTo>
                    <a:pt x="7810500" y="0"/>
                  </a:lnTo>
                  <a:lnTo>
                    <a:pt x="7810500" y="1111250"/>
                  </a:lnTo>
                  <a:lnTo>
                    <a:pt x="0" y="1111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Shape 28"/>
            <p:cNvSpPr/>
            <p:nvPr/>
          </p:nvSpPr>
          <p:spPr>
            <a:xfrm>
              <a:off x="690563" y="7289214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95250" y="190500"/>
                  </a:moveTo>
                  <a:cubicBezTo>
                    <a:pt x="147820" y="190500"/>
                    <a:pt x="190500" y="147820"/>
                    <a:pt x="190500" y="95250"/>
                  </a:cubicBezTo>
                  <a:cubicBezTo>
                    <a:pt x="190500" y="42680"/>
                    <a:pt x="147820" y="0"/>
                    <a:pt x="95250" y="0"/>
                  </a:cubicBezTo>
                  <a:cubicBezTo>
                    <a:pt x="42680" y="0"/>
                    <a:pt x="0" y="42680"/>
                    <a:pt x="0" y="95250"/>
                  </a:cubicBezTo>
                  <a:cubicBezTo>
                    <a:pt x="0" y="147820"/>
                    <a:pt x="42680" y="190500"/>
                    <a:pt x="95250" y="190500"/>
                  </a:cubicBezTo>
                  <a:close/>
                  <a:moveTo>
                    <a:pt x="126653" y="79139"/>
                  </a:moveTo>
                  <a:lnTo>
                    <a:pt x="96887" y="126764"/>
                  </a:lnTo>
                  <a:cubicBezTo>
                    <a:pt x="95324" y="129257"/>
                    <a:pt x="92646" y="130820"/>
                    <a:pt x="89706" y="130969"/>
                  </a:cubicBezTo>
                  <a:cubicBezTo>
                    <a:pt x="86767" y="131118"/>
                    <a:pt x="83939" y="129778"/>
                    <a:pt x="82190" y="127397"/>
                  </a:cubicBezTo>
                  <a:lnTo>
                    <a:pt x="64331" y="103584"/>
                  </a:lnTo>
                  <a:cubicBezTo>
                    <a:pt x="61354" y="99640"/>
                    <a:pt x="62173" y="94059"/>
                    <a:pt x="66117" y="91083"/>
                  </a:cubicBezTo>
                  <a:cubicBezTo>
                    <a:pt x="70061" y="88106"/>
                    <a:pt x="75642" y="88925"/>
                    <a:pt x="78618" y="92869"/>
                  </a:cubicBezTo>
                  <a:lnTo>
                    <a:pt x="88664" y="106263"/>
                  </a:lnTo>
                  <a:lnTo>
                    <a:pt x="111509" y="69689"/>
                  </a:lnTo>
                  <a:cubicBezTo>
                    <a:pt x="114114" y="65522"/>
                    <a:pt x="119621" y="64219"/>
                    <a:pt x="123825" y="66861"/>
                  </a:cubicBezTo>
                  <a:cubicBezTo>
                    <a:pt x="128029" y="69503"/>
                    <a:pt x="129294" y="74972"/>
                    <a:pt x="126653" y="79177"/>
                  </a:cubicBezTo>
                  <a:close/>
                </a:path>
              </a:pathLst>
            </a:custGeom>
            <a:solidFill>
              <a:srgbClr val="C75B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 29"/>
            <p:cNvSpPr/>
            <p:nvPr/>
          </p:nvSpPr>
          <p:spPr>
            <a:xfrm>
              <a:off x="1000125" y="7257557"/>
              <a:ext cx="1674813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500" b="1" dirty="0">
                  <a:solidFill>
                    <a:srgbClr val="F5F1E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Recommendations</a:t>
              </a:r>
              <a:endParaRPr lang="en-US" sz="1600" dirty="0"/>
            </a:p>
          </p:txBody>
        </p:sp>
        <p:sp>
          <p:nvSpPr>
            <p:cNvPr id="32" name="Text 30"/>
            <p:cNvSpPr/>
            <p:nvPr/>
          </p:nvSpPr>
          <p:spPr>
            <a:xfrm>
              <a:off x="666750" y="7606714"/>
              <a:ext cx="7564438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5" dirty="0">
                  <a:solidFill>
                    <a:srgbClr val="F5F1E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ข้อเสนอที่เลือก พร้อมเหตุผล</a:t>
              </a:r>
              <a:endParaRPr lang="en-US" sz="1600" dirty="0"/>
            </a:p>
          </p:txBody>
        </p:sp>
        <p:sp>
          <p:nvSpPr>
            <p:cNvPr id="33" name="Text 31"/>
            <p:cNvSpPr/>
            <p:nvPr/>
          </p:nvSpPr>
          <p:spPr>
            <a:xfrm>
              <a:off x="666750" y="7860714"/>
              <a:ext cx="75565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F5F1EB">
                      <a:alpha val="80000"/>
                    </a:srgbClr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SMART + งบประมาณคร่าวๆ</a:t>
              </a:r>
              <a:endParaRPr lang="en-US" sz="1600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1FDA438-3CBF-A078-F464-9391A94F0A57}"/>
              </a:ext>
            </a:extLst>
          </p:cNvPr>
          <p:cNvGrpSpPr/>
          <p:nvPr/>
        </p:nvGrpSpPr>
        <p:grpSpPr>
          <a:xfrm>
            <a:off x="8673895" y="1262643"/>
            <a:ext cx="3175000" cy="5465678"/>
            <a:chOff x="8699500" y="1492250"/>
            <a:chExt cx="3175000" cy="4413250"/>
          </a:xfrm>
        </p:grpSpPr>
        <p:sp>
          <p:nvSpPr>
            <p:cNvPr id="34" name="Shape 32"/>
            <p:cNvSpPr/>
            <p:nvPr/>
          </p:nvSpPr>
          <p:spPr>
            <a:xfrm>
              <a:off x="8699500" y="1492250"/>
              <a:ext cx="3175000" cy="3429000"/>
            </a:xfrm>
            <a:custGeom>
              <a:avLst/>
              <a:gdLst/>
              <a:ahLst/>
              <a:cxnLst/>
              <a:rect l="l" t="t" r="r" b="b"/>
              <a:pathLst>
                <a:path w="3175000" h="3429000">
                  <a:moveTo>
                    <a:pt x="0" y="0"/>
                  </a:moveTo>
                  <a:lnTo>
                    <a:pt x="3175000" y="0"/>
                  </a:lnTo>
                  <a:lnTo>
                    <a:pt x="3175000" y="3429000"/>
                  </a:lnTo>
                  <a:lnTo>
                    <a:pt x="0" y="342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Shape 33"/>
            <p:cNvSpPr/>
            <p:nvPr/>
          </p:nvSpPr>
          <p:spPr>
            <a:xfrm>
              <a:off x="8909844" y="1714500"/>
              <a:ext cx="158750" cy="158750"/>
            </a:xfrm>
            <a:custGeom>
              <a:avLst/>
              <a:gdLst/>
              <a:ahLst/>
              <a:cxnLst/>
              <a:rect l="l" t="t" r="r" b="b"/>
              <a:pathLst>
                <a:path w="158750" h="158750">
                  <a:moveTo>
                    <a:pt x="158750" y="79375"/>
                  </a:moveTo>
                  <a:cubicBezTo>
                    <a:pt x="158750" y="79654"/>
                    <a:pt x="158750" y="79933"/>
                    <a:pt x="158750" y="80212"/>
                  </a:cubicBezTo>
                  <a:cubicBezTo>
                    <a:pt x="158626" y="91529"/>
                    <a:pt x="148332" y="99219"/>
                    <a:pt x="137015" y="99219"/>
                  </a:cubicBezTo>
                  <a:lnTo>
                    <a:pt x="106660" y="99219"/>
                  </a:lnTo>
                  <a:cubicBezTo>
                    <a:pt x="98444" y="99219"/>
                    <a:pt x="91777" y="105885"/>
                    <a:pt x="91777" y="114102"/>
                  </a:cubicBezTo>
                  <a:cubicBezTo>
                    <a:pt x="91777" y="115156"/>
                    <a:pt x="91901" y="116179"/>
                    <a:pt x="92087" y="117171"/>
                  </a:cubicBezTo>
                  <a:cubicBezTo>
                    <a:pt x="92739" y="120334"/>
                    <a:pt x="94103" y="123372"/>
                    <a:pt x="95436" y="126442"/>
                  </a:cubicBezTo>
                  <a:cubicBezTo>
                    <a:pt x="97327" y="130721"/>
                    <a:pt x="99188" y="134969"/>
                    <a:pt x="99188" y="139464"/>
                  </a:cubicBezTo>
                  <a:cubicBezTo>
                    <a:pt x="99188" y="149324"/>
                    <a:pt x="92490" y="158285"/>
                    <a:pt x="82631" y="158688"/>
                  </a:cubicBezTo>
                  <a:cubicBezTo>
                    <a:pt x="81545" y="158719"/>
                    <a:pt x="80460" y="158750"/>
                    <a:pt x="79344" y="158750"/>
                  </a:cubicBezTo>
                  <a:cubicBezTo>
                    <a:pt x="35502" y="158750"/>
                    <a:pt x="-31" y="123217"/>
                    <a:pt x="-31" y="79375"/>
                  </a:cubicBezTo>
                  <a:cubicBezTo>
                    <a:pt x="-31" y="35533"/>
                    <a:pt x="35533" y="0"/>
                    <a:pt x="79375" y="0"/>
                  </a:cubicBezTo>
                  <a:cubicBezTo>
                    <a:pt x="123217" y="0"/>
                    <a:pt x="158750" y="35533"/>
                    <a:pt x="158750" y="79375"/>
                  </a:cubicBezTo>
                  <a:close/>
                  <a:moveTo>
                    <a:pt x="39688" y="89297"/>
                  </a:moveTo>
                  <a:cubicBezTo>
                    <a:pt x="39688" y="83821"/>
                    <a:pt x="35242" y="79375"/>
                    <a:pt x="29766" y="79375"/>
                  </a:cubicBezTo>
                  <a:cubicBezTo>
                    <a:pt x="24290" y="79375"/>
                    <a:pt x="19844" y="83821"/>
                    <a:pt x="19844" y="89297"/>
                  </a:cubicBezTo>
                  <a:cubicBezTo>
                    <a:pt x="19844" y="94773"/>
                    <a:pt x="24290" y="99219"/>
                    <a:pt x="29766" y="99219"/>
                  </a:cubicBezTo>
                  <a:cubicBezTo>
                    <a:pt x="35242" y="99219"/>
                    <a:pt x="39688" y="94773"/>
                    <a:pt x="39688" y="89297"/>
                  </a:cubicBezTo>
                  <a:close/>
                  <a:moveTo>
                    <a:pt x="39688" y="59531"/>
                  </a:moveTo>
                  <a:cubicBezTo>
                    <a:pt x="45164" y="59531"/>
                    <a:pt x="49609" y="55085"/>
                    <a:pt x="49609" y="49609"/>
                  </a:cubicBezTo>
                  <a:cubicBezTo>
                    <a:pt x="49609" y="44133"/>
                    <a:pt x="45164" y="39688"/>
                    <a:pt x="39688" y="39688"/>
                  </a:cubicBezTo>
                  <a:cubicBezTo>
                    <a:pt x="34211" y="39688"/>
                    <a:pt x="29766" y="44133"/>
                    <a:pt x="29766" y="49609"/>
                  </a:cubicBezTo>
                  <a:cubicBezTo>
                    <a:pt x="29766" y="55085"/>
                    <a:pt x="34211" y="59531"/>
                    <a:pt x="39688" y="59531"/>
                  </a:cubicBezTo>
                  <a:close/>
                  <a:moveTo>
                    <a:pt x="89297" y="29766"/>
                  </a:moveTo>
                  <a:cubicBezTo>
                    <a:pt x="89297" y="24290"/>
                    <a:pt x="84851" y="19844"/>
                    <a:pt x="79375" y="19844"/>
                  </a:cubicBezTo>
                  <a:cubicBezTo>
                    <a:pt x="73899" y="19844"/>
                    <a:pt x="69453" y="24290"/>
                    <a:pt x="69453" y="29766"/>
                  </a:cubicBezTo>
                  <a:cubicBezTo>
                    <a:pt x="69453" y="35242"/>
                    <a:pt x="73899" y="39688"/>
                    <a:pt x="79375" y="39688"/>
                  </a:cubicBezTo>
                  <a:cubicBezTo>
                    <a:pt x="84851" y="39688"/>
                    <a:pt x="89297" y="35242"/>
                    <a:pt x="89297" y="29766"/>
                  </a:cubicBezTo>
                  <a:close/>
                  <a:moveTo>
                    <a:pt x="119062" y="59531"/>
                  </a:moveTo>
                  <a:cubicBezTo>
                    <a:pt x="124539" y="59531"/>
                    <a:pt x="128984" y="55085"/>
                    <a:pt x="128984" y="49609"/>
                  </a:cubicBezTo>
                  <a:cubicBezTo>
                    <a:pt x="128984" y="44133"/>
                    <a:pt x="124539" y="39688"/>
                    <a:pt x="119062" y="39688"/>
                  </a:cubicBezTo>
                  <a:cubicBezTo>
                    <a:pt x="113586" y="39688"/>
                    <a:pt x="109141" y="44133"/>
                    <a:pt x="109141" y="49609"/>
                  </a:cubicBezTo>
                  <a:cubicBezTo>
                    <a:pt x="109141" y="55085"/>
                    <a:pt x="113586" y="59531"/>
                    <a:pt x="119062" y="59531"/>
                  </a:cubicBezTo>
                  <a:close/>
                </a:path>
              </a:pathLst>
            </a:custGeom>
            <a:solidFill>
              <a:srgbClr val="C75B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 34"/>
            <p:cNvSpPr/>
            <p:nvPr/>
          </p:nvSpPr>
          <p:spPr>
            <a:xfrm>
              <a:off x="9088438" y="1682750"/>
              <a:ext cx="2674938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50" b="1" dirty="0">
                  <a:solidFill>
                    <a:srgbClr val="F5F1E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Design Tips</a:t>
              </a:r>
              <a:endParaRPr lang="en-US" sz="1600" dirty="0"/>
            </a:p>
          </p:txBody>
        </p:sp>
        <p:sp>
          <p:nvSpPr>
            <p:cNvPr id="37" name="Shape 35"/>
            <p:cNvSpPr/>
            <p:nvPr/>
          </p:nvSpPr>
          <p:spPr>
            <a:xfrm>
              <a:off x="8890000" y="2032000"/>
              <a:ext cx="2794000" cy="603250"/>
            </a:xfrm>
            <a:custGeom>
              <a:avLst/>
              <a:gdLst/>
              <a:ahLst/>
              <a:cxnLst/>
              <a:rect l="l" t="t" r="r" b="b"/>
              <a:pathLst>
                <a:path w="2794000" h="603250">
                  <a:moveTo>
                    <a:pt x="0" y="0"/>
                  </a:moveTo>
                  <a:lnTo>
                    <a:pt x="2794000" y="0"/>
                  </a:lnTo>
                  <a:lnTo>
                    <a:pt x="2794000" y="603250"/>
                  </a:lnTo>
                  <a:lnTo>
                    <a:pt x="0" y="603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1EB">
                <a:alpha val="10196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 36"/>
            <p:cNvSpPr/>
            <p:nvPr/>
          </p:nvSpPr>
          <p:spPr>
            <a:xfrm>
              <a:off x="8985250" y="2127250"/>
              <a:ext cx="26670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b="1" dirty="0">
                  <a:solidFill>
                    <a:srgbClr val="F5F1E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Visual</a:t>
              </a:r>
              <a:endParaRPr lang="en-US" sz="1600" dirty="0"/>
            </a:p>
          </p:txBody>
        </p:sp>
        <p:sp>
          <p:nvSpPr>
            <p:cNvPr id="39" name="Text 37"/>
            <p:cNvSpPr/>
            <p:nvPr/>
          </p:nvSpPr>
          <p:spPr>
            <a:xfrm>
              <a:off x="8985250" y="2349500"/>
              <a:ext cx="26670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F5F1EB">
                      <a:alpha val="80000"/>
                    </a:srgbClr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ใช้กราฟ ตาราง ไอคอน</a:t>
              </a:r>
              <a:endParaRPr lang="en-US" sz="1600" dirty="0"/>
            </a:p>
          </p:txBody>
        </p:sp>
        <p:sp>
          <p:nvSpPr>
            <p:cNvPr id="40" name="Shape 38"/>
            <p:cNvSpPr/>
            <p:nvPr/>
          </p:nvSpPr>
          <p:spPr>
            <a:xfrm>
              <a:off x="8890000" y="2730500"/>
              <a:ext cx="2794000" cy="603250"/>
            </a:xfrm>
            <a:custGeom>
              <a:avLst/>
              <a:gdLst/>
              <a:ahLst/>
              <a:cxnLst/>
              <a:rect l="l" t="t" r="r" b="b"/>
              <a:pathLst>
                <a:path w="2794000" h="603250">
                  <a:moveTo>
                    <a:pt x="0" y="0"/>
                  </a:moveTo>
                  <a:lnTo>
                    <a:pt x="2794000" y="0"/>
                  </a:lnTo>
                  <a:lnTo>
                    <a:pt x="2794000" y="603250"/>
                  </a:lnTo>
                  <a:lnTo>
                    <a:pt x="0" y="603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1EB">
                <a:alpha val="10196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 39"/>
            <p:cNvSpPr/>
            <p:nvPr/>
          </p:nvSpPr>
          <p:spPr>
            <a:xfrm>
              <a:off x="8985250" y="2825750"/>
              <a:ext cx="26670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b="1" dirty="0">
                  <a:solidFill>
                    <a:srgbClr val="F5F1E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Length</a:t>
              </a:r>
              <a:endParaRPr lang="en-US" sz="1600" dirty="0"/>
            </a:p>
          </p:txBody>
        </p:sp>
        <p:sp>
          <p:nvSpPr>
            <p:cNvPr id="42" name="Text 40"/>
            <p:cNvSpPr/>
            <p:nvPr/>
          </p:nvSpPr>
          <p:spPr>
            <a:xfrm>
              <a:off x="8985250" y="3048000"/>
              <a:ext cx="26670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F5F1EB">
                      <a:alpha val="80000"/>
                    </a:srgbClr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2-4 หน้า A4 เท่านั้น</a:t>
              </a:r>
              <a:endParaRPr lang="en-US" sz="1600" dirty="0"/>
            </a:p>
          </p:txBody>
        </p:sp>
        <p:sp>
          <p:nvSpPr>
            <p:cNvPr id="43" name="Shape 41"/>
            <p:cNvSpPr/>
            <p:nvPr/>
          </p:nvSpPr>
          <p:spPr>
            <a:xfrm>
              <a:off x="8890000" y="3429000"/>
              <a:ext cx="2794000" cy="603250"/>
            </a:xfrm>
            <a:custGeom>
              <a:avLst/>
              <a:gdLst/>
              <a:ahLst/>
              <a:cxnLst/>
              <a:rect l="l" t="t" r="r" b="b"/>
              <a:pathLst>
                <a:path w="2794000" h="603250">
                  <a:moveTo>
                    <a:pt x="0" y="0"/>
                  </a:moveTo>
                  <a:lnTo>
                    <a:pt x="2794000" y="0"/>
                  </a:lnTo>
                  <a:lnTo>
                    <a:pt x="2794000" y="603250"/>
                  </a:lnTo>
                  <a:lnTo>
                    <a:pt x="0" y="603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1EB">
                <a:alpha val="10196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42"/>
            <p:cNvSpPr/>
            <p:nvPr/>
          </p:nvSpPr>
          <p:spPr>
            <a:xfrm>
              <a:off x="8985250" y="3524250"/>
              <a:ext cx="26670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b="1" dirty="0">
                  <a:solidFill>
                    <a:srgbClr val="F5F1E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Language</a:t>
              </a:r>
              <a:endParaRPr lang="en-US" sz="1600" dirty="0"/>
            </a:p>
          </p:txBody>
        </p:sp>
        <p:sp>
          <p:nvSpPr>
            <p:cNvPr id="45" name="Text 43"/>
            <p:cNvSpPr/>
            <p:nvPr/>
          </p:nvSpPr>
          <p:spPr>
            <a:xfrm>
              <a:off x="8985250" y="3746500"/>
              <a:ext cx="26670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F5F1EB">
                      <a:alpha val="80000"/>
                    </a:srgbClr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เข้าใจง่าย ไม่ใช้ศัพท์เทคนิค</a:t>
              </a:r>
              <a:endParaRPr lang="en-US" sz="1600" dirty="0"/>
            </a:p>
          </p:txBody>
        </p:sp>
        <p:sp>
          <p:nvSpPr>
            <p:cNvPr id="46" name="Shape 44"/>
            <p:cNvSpPr/>
            <p:nvPr/>
          </p:nvSpPr>
          <p:spPr>
            <a:xfrm>
              <a:off x="8890000" y="4127500"/>
              <a:ext cx="2794000" cy="603250"/>
            </a:xfrm>
            <a:custGeom>
              <a:avLst/>
              <a:gdLst/>
              <a:ahLst/>
              <a:cxnLst/>
              <a:rect l="l" t="t" r="r" b="b"/>
              <a:pathLst>
                <a:path w="2794000" h="603250">
                  <a:moveTo>
                    <a:pt x="0" y="0"/>
                  </a:moveTo>
                  <a:lnTo>
                    <a:pt x="2794000" y="0"/>
                  </a:lnTo>
                  <a:lnTo>
                    <a:pt x="2794000" y="603250"/>
                  </a:lnTo>
                  <a:lnTo>
                    <a:pt x="0" y="603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1EB">
                <a:alpha val="10196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 45"/>
            <p:cNvSpPr/>
            <p:nvPr/>
          </p:nvSpPr>
          <p:spPr>
            <a:xfrm>
              <a:off x="8985250" y="4222750"/>
              <a:ext cx="26670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b="1" dirty="0">
                  <a:solidFill>
                    <a:srgbClr val="F5F1E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Call to Action</a:t>
              </a:r>
              <a:endParaRPr lang="en-US" sz="1600" dirty="0"/>
            </a:p>
          </p:txBody>
        </p:sp>
        <p:sp>
          <p:nvSpPr>
            <p:cNvPr id="48" name="Text 46"/>
            <p:cNvSpPr/>
            <p:nvPr/>
          </p:nvSpPr>
          <p:spPr>
            <a:xfrm>
              <a:off x="8985250" y="4445000"/>
              <a:ext cx="26670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F5F1EB">
                      <a:alpha val="80000"/>
                    </a:srgbClr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ชัดเจนว่าต้องการอะไร</a:t>
              </a:r>
              <a:endParaRPr lang="en-US" sz="1600" dirty="0"/>
            </a:p>
          </p:txBody>
        </p:sp>
        <p:sp>
          <p:nvSpPr>
            <p:cNvPr id="49" name="Shape 47"/>
            <p:cNvSpPr/>
            <p:nvPr/>
          </p:nvSpPr>
          <p:spPr>
            <a:xfrm>
              <a:off x="8699500" y="5080000"/>
              <a:ext cx="3175000" cy="825500"/>
            </a:xfrm>
            <a:custGeom>
              <a:avLst/>
              <a:gdLst/>
              <a:ahLst/>
              <a:cxnLst/>
              <a:rect l="l" t="t" r="r" b="b"/>
              <a:pathLst>
                <a:path w="3175000" h="825500">
                  <a:moveTo>
                    <a:pt x="0" y="0"/>
                  </a:moveTo>
                  <a:lnTo>
                    <a:pt x="3175000" y="0"/>
                  </a:lnTo>
                  <a:lnTo>
                    <a:pt x="3175000" y="825500"/>
                  </a:lnTo>
                  <a:lnTo>
                    <a:pt x="0" y="825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Shape 48"/>
            <p:cNvSpPr/>
            <p:nvPr/>
          </p:nvSpPr>
          <p:spPr>
            <a:xfrm>
              <a:off x="8951516" y="5373594"/>
              <a:ext cx="178594" cy="238125"/>
            </a:xfrm>
            <a:custGeom>
              <a:avLst/>
              <a:gdLst/>
              <a:ahLst/>
              <a:cxnLst/>
              <a:rect l="l" t="t" r="r" b="b"/>
              <a:pathLst>
                <a:path w="178594" h="238125">
                  <a:moveTo>
                    <a:pt x="0" y="29766"/>
                  </a:moveTo>
                  <a:cubicBezTo>
                    <a:pt x="0" y="13348"/>
                    <a:pt x="13348" y="0"/>
                    <a:pt x="29766" y="0"/>
                  </a:cubicBezTo>
                  <a:lnTo>
                    <a:pt x="99296" y="0"/>
                  </a:lnTo>
                  <a:cubicBezTo>
                    <a:pt x="107203" y="0"/>
                    <a:pt x="114784" y="3116"/>
                    <a:pt x="120365" y="8697"/>
                  </a:cubicBezTo>
                  <a:lnTo>
                    <a:pt x="169897" y="58276"/>
                  </a:lnTo>
                  <a:cubicBezTo>
                    <a:pt x="175478" y="63857"/>
                    <a:pt x="178594" y="71438"/>
                    <a:pt x="178594" y="79344"/>
                  </a:cubicBezTo>
                  <a:lnTo>
                    <a:pt x="178594" y="208359"/>
                  </a:lnTo>
                  <a:cubicBezTo>
                    <a:pt x="178594" y="224777"/>
                    <a:pt x="165246" y="238125"/>
                    <a:pt x="148828" y="238125"/>
                  </a:cubicBezTo>
                  <a:lnTo>
                    <a:pt x="29766" y="238125"/>
                  </a:lnTo>
                  <a:cubicBezTo>
                    <a:pt x="13348" y="238125"/>
                    <a:pt x="0" y="224777"/>
                    <a:pt x="0" y="208359"/>
                  </a:cubicBezTo>
                  <a:lnTo>
                    <a:pt x="0" y="29766"/>
                  </a:lnTo>
                  <a:close/>
                  <a:moveTo>
                    <a:pt x="96738" y="27208"/>
                  </a:moveTo>
                  <a:lnTo>
                    <a:pt x="96738" y="70693"/>
                  </a:lnTo>
                  <a:cubicBezTo>
                    <a:pt x="96738" y="76879"/>
                    <a:pt x="101715" y="81855"/>
                    <a:pt x="107900" y="81855"/>
                  </a:cubicBezTo>
                  <a:lnTo>
                    <a:pt x="151386" y="81855"/>
                  </a:lnTo>
                  <a:lnTo>
                    <a:pt x="96738" y="27208"/>
                  </a:lnTo>
                  <a:close/>
                  <a:moveTo>
                    <a:pt x="40928" y="29766"/>
                  </a:moveTo>
                  <a:cubicBezTo>
                    <a:pt x="34742" y="29766"/>
                    <a:pt x="29766" y="34742"/>
                    <a:pt x="29766" y="40928"/>
                  </a:cubicBezTo>
                  <a:cubicBezTo>
                    <a:pt x="29766" y="47113"/>
                    <a:pt x="34742" y="52090"/>
                    <a:pt x="40928" y="52090"/>
                  </a:cubicBezTo>
                  <a:lnTo>
                    <a:pt x="63252" y="52090"/>
                  </a:lnTo>
                  <a:cubicBezTo>
                    <a:pt x="69438" y="52090"/>
                    <a:pt x="74414" y="47113"/>
                    <a:pt x="74414" y="40928"/>
                  </a:cubicBezTo>
                  <a:cubicBezTo>
                    <a:pt x="74414" y="34742"/>
                    <a:pt x="69438" y="29766"/>
                    <a:pt x="63252" y="29766"/>
                  </a:cubicBezTo>
                  <a:lnTo>
                    <a:pt x="40928" y="29766"/>
                  </a:lnTo>
                  <a:close/>
                  <a:moveTo>
                    <a:pt x="40928" y="74414"/>
                  </a:moveTo>
                  <a:cubicBezTo>
                    <a:pt x="34742" y="74414"/>
                    <a:pt x="29766" y="79391"/>
                    <a:pt x="29766" y="85576"/>
                  </a:cubicBezTo>
                  <a:cubicBezTo>
                    <a:pt x="29766" y="91762"/>
                    <a:pt x="34742" y="96738"/>
                    <a:pt x="40928" y="96738"/>
                  </a:cubicBezTo>
                  <a:lnTo>
                    <a:pt x="63252" y="96738"/>
                  </a:lnTo>
                  <a:cubicBezTo>
                    <a:pt x="69438" y="96738"/>
                    <a:pt x="74414" y="91762"/>
                    <a:pt x="74414" y="85576"/>
                  </a:cubicBezTo>
                  <a:cubicBezTo>
                    <a:pt x="74414" y="79391"/>
                    <a:pt x="69438" y="74414"/>
                    <a:pt x="63252" y="74414"/>
                  </a:cubicBezTo>
                  <a:lnTo>
                    <a:pt x="40928" y="74414"/>
                  </a:lnTo>
                  <a:close/>
                  <a:moveTo>
                    <a:pt x="73623" y="148828"/>
                  </a:moveTo>
                  <a:cubicBezTo>
                    <a:pt x="68368" y="148828"/>
                    <a:pt x="63438" y="151200"/>
                    <a:pt x="60182" y="155293"/>
                  </a:cubicBezTo>
                  <a:lnTo>
                    <a:pt x="32231" y="190221"/>
                  </a:lnTo>
                  <a:cubicBezTo>
                    <a:pt x="28370" y="195011"/>
                    <a:pt x="29161" y="202081"/>
                    <a:pt x="33951" y="205894"/>
                  </a:cubicBezTo>
                  <a:cubicBezTo>
                    <a:pt x="38742" y="209708"/>
                    <a:pt x="45811" y="208964"/>
                    <a:pt x="49625" y="204127"/>
                  </a:cubicBezTo>
                  <a:lnTo>
                    <a:pt x="71531" y="176780"/>
                  </a:lnTo>
                  <a:lnTo>
                    <a:pt x="78600" y="200360"/>
                  </a:lnTo>
                  <a:cubicBezTo>
                    <a:pt x="79995" y="205104"/>
                    <a:pt x="84367" y="208313"/>
                    <a:pt x="89297" y="208313"/>
                  </a:cubicBezTo>
                  <a:lnTo>
                    <a:pt x="137666" y="208313"/>
                  </a:lnTo>
                  <a:cubicBezTo>
                    <a:pt x="143852" y="208313"/>
                    <a:pt x="148828" y="203336"/>
                    <a:pt x="148828" y="197151"/>
                  </a:cubicBezTo>
                  <a:cubicBezTo>
                    <a:pt x="148828" y="190965"/>
                    <a:pt x="143852" y="185989"/>
                    <a:pt x="137666" y="185989"/>
                  </a:cubicBezTo>
                  <a:lnTo>
                    <a:pt x="97622" y="185989"/>
                  </a:lnTo>
                  <a:lnTo>
                    <a:pt x="90134" y="161060"/>
                  </a:lnTo>
                  <a:cubicBezTo>
                    <a:pt x="87948" y="153758"/>
                    <a:pt x="81251" y="148782"/>
                    <a:pt x="73623" y="148782"/>
                  </a:cubicBezTo>
                  <a:close/>
                </a:path>
              </a:pathLst>
            </a:custGeom>
            <a:solidFill>
              <a:srgbClr val="F5F1EB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 49"/>
            <p:cNvSpPr/>
            <p:nvPr/>
          </p:nvSpPr>
          <p:spPr>
            <a:xfrm>
              <a:off x="9314656" y="5286282"/>
              <a:ext cx="785813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5" b="1" dirty="0">
                  <a:solidFill>
                    <a:srgbClr val="F5F1E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Policy Brief</a:t>
              </a:r>
              <a:endParaRPr lang="en-US" sz="1600" dirty="0"/>
            </a:p>
          </p:txBody>
        </p:sp>
        <p:sp>
          <p:nvSpPr>
            <p:cNvPr id="52" name="Text 50"/>
            <p:cNvSpPr/>
            <p:nvPr/>
          </p:nvSpPr>
          <p:spPr>
            <a:xfrm>
              <a:off x="9314656" y="5508532"/>
              <a:ext cx="777875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F5F1EB">
                      <a:alpha val="80000"/>
                    </a:srgbClr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2-4 หน้า</a:t>
              </a:r>
              <a:endParaRPr lang="en-US" sz="1600" dirty="0"/>
            </a:p>
          </p:txBody>
        </p:sp>
        <p:sp>
          <p:nvSpPr>
            <p:cNvPr id="53" name="Text 51"/>
            <p:cNvSpPr/>
            <p:nvPr/>
          </p:nvSpPr>
          <p:spPr>
            <a:xfrm>
              <a:off x="11237119" y="5270500"/>
              <a:ext cx="4445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r">
                <a:lnSpc>
                  <a:spcPct val="130000"/>
                </a:lnSpc>
              </a:pPr>
              <a:r>
                <a:rPr lang="en-US" sz="1000" dirty="0">
                  <a:solidFill>
                    <a:srgbClr val="F5F1EB">
                      <a:alpha val="80000"/>
                    </a:srgbClr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น้ำหนัก</a:t>
              </a:r>
              <a:endParaRPr lang="en-US" sz="1600" dirty="0"/>
            </a:p>
          </p:txBody>
        </p:sp>
        <p:sp>
          <p:nvSpPr>
            <p:cNvPr id="54" name="Text 52"/>
            <p:cNvSpPr/>
            <p:nvPr/>
          </p:nvSpPr>
          <p:spPr>
            <a:xfrm>
              <a:off x="11205369" y="5461000"/>
              <a:ext cx="476250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r">
                <a:lnSpc>
                  <a:spcPct val="110000"/>
                </a:lnSpc>
              </a:pPr>
              <a:r>
                <a:rPr lang="en-US" sz="1500" b="1" dirty="0">
                  <a:solidFill>
                    <a:srgbClr val="F5F1E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20%</a:t>
              </a:r>
              <a:endParaRPr lang="en-US" sz="1600" dirty="0"/>
            </a:p>
          </p:txBody>
        </p:sp>
      </p:grp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49250"/>
            <a:ext cx="63500" cy="508000"/>
          </a:xfrm>
          <a:custGeom>
            <a:avLst/>
            <a:gdLst/>
            <a:ahLst/>
            <a:cxnLst/>
            <a:rect l="l" t="t" r="r" b="b"/>
            <a:pathLst>
              <a:path w="63500" h="508000">
                <a:moveTo>
                  <a:pt x="0" y="0"/>
                </a:moveTo>
                <a:lnTo>
                  <a:pt x="63500" y="0"/>
                </a:lnTo>
                <a:lnTo>
                  <a:pt x="635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08000" y="317500"/>
            <a:ext cx="3849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kern="0" spc="50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DELIVERABLES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508000"/>
            <a:ext cx="397668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Presentation Structure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17500" y="847852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เตรียมการนำเสนอ 10-12 สไลด์</a:t>
            </a:r>
            <a:endParaRPr lang="en-US" sz="16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CAC54FF-1FD5-5A2B-FADE-D295CFCCAF20}"/>
              </a:ext>
            </a:extLst>
          </p:cNvPr>
          <p:cNvGrpSpPr/>
          <p:nvPr/>
        </p:nvGrpSpPr>
        <p:grpSpPr>
          <a:xfrm>
            <a:off x="278160" y="1111157"/>
            <a:ext cx="8310216" cy="5524407"/>
            <a:chOff x="317500" y="1492250"/>
            <a:chExt cx="8191500" cy="6794500"/>
          </a:xfrm>
        </p:grpSpPr>
        <p:sp>
          <p:nvSpPr>
            <p:cNvPr id="6" name="Shape 4"/>
            <p:cNvSpPr/>
            <p:nvPr/>
          </p:nvSpPr>
          <p:spPr>
            <a:xfrm>
              <a:off x="317500" y="1492250"/>
              <a:ext cx="8191500" cy="6794500"/>
            </a:xfrm>
            <a:custGeom>
              <a:avLst/>
              <a:gdLst/>
              <a:ahLst/>
              <a:cxnLst/>
              <a:rect l="l" t="t" r="r" b="b"/>
              <a:pathLst>
                <a:path w="8191500" h="6794500">
                  <a:moveTo>
                    <a:pt x="0" y="0"/>
                  </a:moveTo>
                  <a:lnTo>
                    <a:pt x="8191500" y="0"/>
                  </a:lnTo>
                  <a:lnTo>
                    <a:pt x="8191500" y="6794500"/>
                  </a:lnTo>
                  <a:lnTo>
                    <a:pt x="0" y="6794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Shape 5"/>
            <p:cNvSpPr/>
            <p:nvPr/>
          </p:nvSpPr>
          <p:spPr>
            <a:xfrm>
              <a:off x="531813" y="1714407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24519" y="85018"/>
                  </a:moveTo>
                  <a:cubicBezTo>
                    <a:pt x="29468" y="50416"/>
                    <a:pt x="59271" y="23812"/>
                    <a:pt x="95250" y="23812"/>
                  </a:cubicBezTo>
                  <a:cubicBezTo>
                    <a:pt x="114970" y="23812"/>
                    <a:pt x="132829" y="31812"/>
                    <a:pt x="145777" y="44723"/>
                  </a:cubicBezTo>
                  <a:cubicBezTo>
                    <a:pt x="145852" y="44797"/>
                    <a:pt x="145926" y="44872"/>
                    <a:pt x="146000" y="44946"/>
                  </a:cubicBezTo>
                  <a:lnTo>
                    <a:pt x="148828" y="47625"/>
                  </a:lnTo>
                  <a:lnTo>
                    <a:pt x="131006" y="47625"/>
                  </a:lnTo>
                  <a:cubicBezTo>
                    <a:pt x="124420" y="47625"/>
                    <a:pt x="119100" y="52946"/>
                    <a:pt x="119100" y="59531"/>
                  </a:cubicBezTo>
                  <a:cubicBezTo>
                    <a:pt x="119100" y="66117"/>
                    <a:pt x="124420" y="71438"/>
                    <a:pt x="131006" y="71438"/>
                  </a:cubicBezTo>
                  <a:lnTo>
                    <a:pt x="178631" y="71438"/>
                  </a:lnTo>
                  <a:cubicBezTo>
                    <a:pt x="185217" y="71438"/>
                    <a:pt x="190537" y="66117"/>
                    <a:pt x="190537" y="59531"/>
                  </a:cubicBezTo>
                  <a:lnTo>
                    <a:pt x="190537" y="11906"/>
                  </a:lnTo>
                  <a:cubicBezTo>
                    <a:pt x="190537" y="5321"/>
                    <a:pt x="185217" y="0"/>
                    <a:pt x="178631" y="0"/>
                  </a:cubicBezTo>
                  <a:cubicBezTo>
                    <a:pt x="172045" y="0"/>
                    <a:pt x="166725" y="5321"/>
                    <a:pt x="166725" y="11906"/>
                  </a:cubicBezTo>
                  <a:lnTo>
                    <a:pt x="166725" y="31775"/>
                  </a:lnTo>
                  <a:lnTo>
                    <a:pt x="162520" y="27794"/>
                  </a:lnTo>
                  <a:cubicBezTo>
                    <a:pt x="145293" y="10641"/>
                    <a:pt x="121481" y="0"/>
                    <a:pt x="95250" y="0"/>
                  </a:cubicBezTo>
                  <a:cubicBezTo>
                    <a:pt x="47253" y="0"/>
                    <a:pt x="7553" y="35496"/>
                    <a:pt x="967" y="81669"/>
                  </a:cubicBezTo>
                  <a:cubicBezTo>
                    <a:pt x="37" y="88181"/>
                    <a:pt x="4539" y="94208"/>
                    <a:pt x="11050" y="95138"/>
                  </a:cubicBezTo>
                  <a:cubicBezTo>
                    <a:pt x="17562" y="96069"/>
                    <a:pt x="23589" y="91529"/>
                    <a:pt x="24519" y="85055"/>
                  </a:cubicBezTo>
                  <a:close/>
                  <a:moveTo>
                    <a:pt x="189533" y="108831"/>
                  </a:moveTo>
                  <a:cubicBezTo>
                    <a:pt x="190463" y="102319"/>
                    <a:pt x="185924" y="96292"/>
                    <a:pt x="179450" y="95362"/>
                  </a:cubicBezTo>
                  <a:cubicBezTo>
                    <a:pt x="172975" y="94431"/>
                    <a:pt x="166911" y="98971"/>
                    <a:pt x="165981" y="105445"/>
                  </a:cubicBezTo>
                  <a:cubicBezTo>
                    <a:pt x="161032" y="140047"/>
                    <a:pt x="131229" y="166650"/>
                    <a:pt x="95250" y="166650"/>
                  </a:cubicBezTo>
                  <a:cubicBezTo>
                    <a:pt x="75530" y="166650"/>
                    <a:pt x="57671" y="158651"/>
                    <a:pt x="44723" y="145740"/>
                  </a:cubicBezTo>
                  <a:cubicBezTo>
                    <a:pt x="44648" y="145666"/>
                    <a:pt x="44574" y="145591"/>
                    <a:pt x="44500" y="145517"/>
                  </a:cubicBezTo>
                  <a:lnTo>
                    <a:pt x="41672" y="142838"/>
                  </a:lnTo>
                  <a:lnTo>
                    <a:pt x="59494" y="142838"/>
                  </a:lnTo>
                  <a:cubicBezTo>
                    <a:pt x="66080" y="142838"/>
                    <a:pt x="71400" y="137517"/>
                    <a:pt x="71400" y="130932"/>
                  </a:cubicBezTo>
                  <a:cubicBezTo>
                    <a:pt x="71400" y="124346"/>
                    <a:pt x="66080" y="119025"/>
                    <a:pt x="59494" y="119025"/>
                  </a:cubicBezTo>
                  <a:lnTo>
                    <a:pt x="11906" y="119063"/>
                  </a:lnTo>
                  <a:cubicBezTo>
                    <a:pt x="8744" y="119063"/>
                    <a:pt x="5693" y="120328"/>
                    <a:pt x="3460" y="122597"/>
                  </a:cubicBezTo>
                  <a:cubicBezTo>
                    <a:pt x="1228" y="124867"/>
                    <a:pt x="-37" y="127881"/>
                    <a:pt x="0" y="131080"/>
                  </a:cubicBezTo>
                  <a:lnTo>
                    <a:pt x="372" y="178333"/>
                  </a:lnTo>
                  <a:cubicBezTo>
                    <a:pt x="409" y="184919"/>
                    <a:pt x="5804" y="190202"/>
                    <a:pt x="12390" y="190128"/>
                  </a:cubicBezTo>
                  <a:cubicBezTo>
                    <a:pt x="18976" y="190054"/>
                    <a:pt x="24259" y="184696"/>
                    <a:pt x="24185" y="178110"/>
                  </a:cubicBezTo>
                  <a:lnTo>
                    <a:pt x="24036" y="158948"/>
                  </a:lnTo>
                  <a:lnTo>
                    <a:pt x="28017" y="162706"/>
                  </a:lnTo>
                  <a:cubicBezTo>
                    <a:pt x="45244" y="179859"/>
                    <a:pt x="69019" y="190500"/>
                    <a:pt x="95250" y="190500"/>
                  </a:cubicBezTo>
                  <a:cubicBezTo>
                    <a:pt x="143247" y="190500"/>
                    <a:pt x="182947" y="155004"/>
                    <a:pt x="189533" y="108831"/>
                  </a:cubicBezTo>
                  <a:close/>
                </a:path>
              </a:pathLst>
            </a:custGeom>
            <a:solidFill>
              <a:srgbClr val="C75B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6"/>
            <p:cNvSpPr/>
            <p:nvPr/>
          </p:nvSpPr>
          <p:spPr>
            <a:xfrm>
              <a:off x="746125" y="1682750"/>
              <a:ext cx="7667625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500" b="1" dirty="0">
                  <a:solidFill>
                    <a:srgbClr val="1E3A5F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Slide Outline</a:t>
              </a:r>
              <a:endParaRPr lang="en-US" sz="1600" dirty="0"/>
            </a:p>
          </p:txBody>
        </p:sp>
        <p:sp>
          <p:nvSpPr>
            <p:cNvPr id="9" name="Shape 7"/>
            <p:cNvSpPr/>
            <p:nvPr/>
          </p:nvSpPr>
          <p:spPr>
            <a:xfrm>
              <a:off x="539750" y="2095407"/>
              <a:ext cx="7778750" cy="666750"/>
            </a:xfrm>
            <a:custGeom>
              <a:avLst/>
              <a:gdLst/>
              <a:ahLst/>
              <a:cxnLst/>
              <a:rect l="l" t="t" r="r" b="b"/>
              <a:pathLst>
                <a:path w="7778750" h="666750">
                  <a:moveTo>
                    <a:pt x="0" y="0"/>
                  </a:moveTo>
                  <a:lnTo>
                    <a:pt x="7778750" y="0"/>
                  </a:lnTo>
                  <a:lnTo>
                    <a:pt x="7778750" y="666750"/>
                  </a:lnTo>
                  <a:lnTo>
                    <a:pt x="0" y="66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Shape 8"/>
            <p:cNvSpPr/>
            <p:nvPr/>
          </p:nvSpPr>
          <p:spPr>
            <a:xfrm>
              <a:off x="539750" y="2095407"/>
              <a:ext cx="63500" cy="666750"/>
            </a:xfrm>
            <a:custGeom>
              <a:avLst/>
              <a:gdLst/>
              <a:ahLst/>
              <a:cxnLst/>
              <a:rect l="l" t="t" r="r" b="b"/>
              <a:pathLst>
                <a:path w="63500" h="666750">
                  <a:moveTo>
                    <a:pt x="0" y="0"/>
                  </a:moveTo>
                  <a:lnTo>
                    <a:pt x="63500" y="0"/>
                  </a:lnTo>
                  <a:lnTo>
                    <a:pt x="63500" y="666750"/>
                  </a:lnTo>
                  <a:lnTo>
                    <a:pt x="0" y="66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Shape 9"/>
            <p:cNvSpPr/>
            <p:nvPr/>
          </p:nvSpPr>
          <p:spPr>
            <a:xfrm>
              <a:off x="698500" y="223828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 10"/>
            <p:cNvSpPr/>
            <p:nvPr/>
          </p:nvSpPr>
          <p:spPr>
            <a:xfrm>
              <a:off x="857250" y="2317657"/>
              <a:ext cx="142875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50" b="1" dirty="0">
                  <a:solidFill>
                    <a:srgbClr val="F5F1E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1</a:t>
              </a:r>
              <a:endParaRPr lang="en-US" sz="1600" dirty="0"/>
            </a:p>
          </p:txBody>
        </p:sp>
        <p:sp>
          <p:nvSpPr>
            <p:cNvPr id="13" name="Text 11"/>
            <p:cNvSpPr/>
            <p:nvPr/>
          </p:nvSpPr>
          <p:spPr>
            <a:xfrm>
              <a:off x="1206500" y="2222407"/>
              <a:ext cx="7056438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5" b="1" dirty="0">
                  <a:solidFill>
                    <a:srgbClr val="1E3A5F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Title Slide</a:t>
              </a:r>
              <a:endParaRPr lang="en-US" sz="1600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1206500" y="2444657"/>
              <a:ext cx="70485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2D2D2D">
                      <a:alpha val="70000"/>
                    </a:srgbClr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หัวข้อ ทีม วันที่</a:t>
              </a:r>
              <a:endParaRPr lang="en-US" sz="1600" dirty="0"/>
            </a:p>
          </p:txBody>
        </p:sp>
        <p:sp>
          <p:nvSpPr>
            <p:cNvPr id="15" name="Shape 13"/>
            <p:cNvSpPr/>
            <p:nvPr/>
          </p:nvSpPr>
          <p:spPr>
            <a:xfrm>
              <a:off x="539750" y="2857407"/>
              <a:ext cx="7778750" cy="666750"/>
            </a:xfrm>
            <a:custGeom>
              <a:avLst/>
              <a:gdLst/>
              <a:ahLst/>
              <a:cxnLst/>
              <a:rect l="l" t="t" r="r" b="b"/>
              <a:pathLst>
                <a:path w="7778750" h="666750">
                  <a:moveTo>
                    <a:pt x="0" y="0"/>
                  </a:moveTo>
                  <a:lnTo>
                    <a:pt x="7778750" y="0"/>
                  </a:lnTo>
                  <a:lnTo>
                    <a:pt x="7778750" y="666750"/>
                  </a:lnTo>
                  <a:lnTo>
                    <a:pt x="0" y="66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>
                <a:alpha val="5098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Shape 14"/>
            <p:cNvSpPr/>
            <p:nvPr/>
          </p:nvSpPr>
          <p:spPr>
            <a:xfrm>
              <a:off x="539750" y="2857407"/>
              <a:ext cx="63500" cy="666750"/>
            </a:xfrm>
            <a:custGeom>
              <a:avLst/>
              <a:gdLst/>
              <a:ahLst/>
              <a:cxnLst/>
              <a:rect l="l" t="t" r="r" b="b"/>
              <a:pathLst>
                <a:path w="63500" h="666750">
                  <a:moveTo>
                    <a:pt x="0" y="0"/>
                  </a:moveTo>
                  <a:lnTo>
                    <a:pt x="63500" y="0"/>
                  </a:lnTo>
                  <a:lnTo>
                    <a:pt x="63500" y="666750"/>
                  </a:lnTo>
                  <a:lnTo>
                    <a:pt x="0" y="66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Shape 15"/>
            <p:cNvSpPr/>
            <p:nvPr/>
          </p:nvSpPr>
          <p:spPr>
            <a:xfrm>
              <a:off x="698500" y="300028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 16"/>
            <p:cNvSpPr/>
            <p:nvPr/>
          </p:nvSpPr>
          <p:spPr>
            <a:xfrm>
              <a:off x="842863" y="3079657"/>
              <a:ext cx="174625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50" b="1" dirty="0">
                  <a:solidFill>
                    <a:srgbClr val="F5F1E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2</a:t>
              </a:r>
              <a:endParaRPr lang="en-US" sz="1600" dirty="0"/>
            </a:p>
          </p:txBody>
        </p:sp>
        <p:sp>
          <p:nvSpPr>
            <p:cNvPr id="19" name="Text 17"/>
            <p:cNvSpPr/>
            <p:nvPr/>
          </p:nvSpPr>
          <p:spPr>
            <a:xfrm>
              <a:off x="1206500" y="2984407"/>
              <a:ext cx="7056438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5" b="1" dirty="0">
                  <a:solidFill>
                    <a:srgbClr val="1E3A5F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Problem Statement</a:t>
              </a:r>
              <a:endParaRPr lang="en-US" sz="1600" dirty="0"/>
            </a:p>
          </p:txBody>
        </p:sp>
        <p:sp>
          <p:nvSpPr>
            <p:cNvPr id="20" name="Text 18"/>
            <p:cNvSpPr/>
            <p:nvPr/>
          </p:nvSpPr>
          <p:spPr>
            <a:xfrm>
              <a:off x="1206500" y="3206657"/>
              <a:ext cx="70485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2D2D2D">
                      <a:alpha val="70000"/>
                    </a:srgbClr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ปัญหา + ตัวเลขสำคัญ</a:t>
              </a:r>
              <a:endParaRPr lang="en-US" sz="1600" dirty="0"/>
            </a:p>
          </p:txBody>
        </p:sp>
        <p:sp>
          <p:nvSpPr>
            <p:cNvPr id="21" name="Shape 19"/>
            <p:cNvSpPr/>
            <p:nvPr/>
          </p:nvSpPr>
          <p:spPr>
            <a:xfrm>
              <a:off x="539750" y="3619407"/>
              <a:ext cx="7778750" cy="666750"/>
            </a:xfrm>
            <a:custGeom>
              <a:avLst/>
              <a:gdLst/>
              <a:ahLst/>
              <a:cxnLst/>
              <a:rect l="l" t="t" r="r" b="b"/>
              <a:pathLst>
                <a:path w="7778750" h="666750">
                  <a:moveTo>
                    <a:pt x="0" y="0"/>
                  </a:moveTo>
                  <a:lnTo>
                    <a:pt x="7778750" y="0"/>
                  </a:lnTo>
                  <a:lnTo>
                    <a:pt x="7778750" y="666750"/>
                  </a:lnTo>
                  <a:lnTo>
                    <a:pt x="0" y="66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Shape 20"/>
            <p:cNvSpPr/>
            <p:nvPr/>
          </p:nvSpPr>
          <p:spPr>
            <a:xfrm>
              <a:off x="539750" y="3619407"/>
              <a:ext cx="63500" cy="666750"/>
            </a:xfrm>
            <a:custGeom>
              <a:avLst/>
              <a:gdLst/>
              <a:ahLst/>
              <a:cxnLst/>
              <a:rect l="l" t="t" r="r" b="b"/>
              <a:pathLst>
                <a:path w="63500" h="666750">
                  <a:moveTo>
                    <a:pt x="0" y="0"/>
                  </a:moveTo>
                  <a:lnTo>
                    <a:pt x="63500" y="0"/>
                  </a:lnTo>
                  <a:lnTo>
                    <a:pt x="63500" y="666750"/>
                  </a:lnTo>
                  <a:lnTo>
                    <a:pt x="0" y="66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Shape 21"/>
            <p:cNvSpPr/>
            <p:nvPr/>
          </p:nvSpPr>
          <p:spPr>
            <a:xfrm>
              <a:off x="698500" y="376228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22"/>
            <p:cNvSpPr/>
            <p:nvPr/>
          </p:nvSpPr>
          <p:spPr>
            <a:xfrm>
              <a:off x="763687" y="3841657"/>
              <a:ext cx="333375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50" b="1" dirty="0">
                  <a:solidFill>
                    <a:srgbClr val="F5F1E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3-4</a:t>
              </a:r>
              <a:endParaRPr lang="en-US" sz="1600" dirty="0"/>
            </a:p>
          </p:txBody>
        </p:sp>
        <p:sp>
          <p:nvSpPr>
            <p:cNvPr id="25" name="Text 23"/>
            <p:cNvSpPr/>
            <p:nvPr/>
          </p:nvSpPr>
          <p:spPr>
            <a:xfrm>
              <a:off x="1206500" y="3746407"/>
              <a:ext cx="7056438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5" b="1" dirty="0">
                  <a:solidFill>
                    <a:srgbClr val="1E3A5F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Root Cause Analysis</a:t>
              </a:r>
              <a:endParaRPr lang="en-US" sz="1600" dirty="0"/>
            </a:p>
          </p:txBody>
        </p:sp>
        <p:sp>
          <p:nvSpPr>
            <p:cNvPr id="26" name="Text 24"/>
            <p:cNvSpPr/>
            <p:nvPr/>
          </p:nvSpPr>
          <p:spPr>
            <a:xfrm>
              <a:off x="1206500" y="3968657"/>
              <a:ext cx="70485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2D2D2D">
                      <a:alpha val="70000"/>
                    </a:srgbClr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สาเหตุหลัก 2-3 ประการ</a:t>
              </a:r>
              <a:endParaRPr lang="en-US" sz="1600" dirty="0"/>
            </a:p>
          </p:txBody>
        </p:sp>
        <p:sp>
          <p:nvSpPr>
            <p:cNvPr id="27" name="Shape 25"/>
            <p:cNvSpPr/>
            <p:nvPr/>
          </p:nvSpPr>
          <p:spPr>
            <a:xfrm>
              <a:off x="539750" y="4381407"/>
              <a:ext cx="7778750" cy="666750"/>
            </a:xfrm>
            <a:custGeom>
              <a:avLst/>
              <a:gdLst/>
              <a:ahLst/>
              <a:cxnLst/>
              <a:rect l="l" t="t" r="r" b="b"/>
              <a:pathLst>
                <a:path w="7778750" h="666750">
                  <a:moveTo>
                    <a:pt x="0" y="0"/>
                  </a:moveTo>
                  <a:lnTo>
                    <a:pt x="7778750" y="0"/>
                  </a:lnTo>
                  <a:lnTo>
                    <a:pt x="7778750" y="666750"/>
                  </a:lnTo>
                  <a:lnTo>
                    <a:pt x="0" y="66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>
                <a:alpha val="5098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Shape 26"/>
            <p:cNvSpPr/>
            <p:nvPr/>
          </p:nvSpPr>
          <p:spPr>
            <a:xfrm>
              <a:off x="539750" y="4381407"/>
              <a:ext cx="63500" cy="666750"/>
            </a:xfrm>
            <a:custGeom>
              <a:avLst/>
              <a:gdLst/>
              <a:ahLst/>
              <a:cxnLst/>
              <a:rect l="l" t="t" r="r" b="b"/>
              <a:pathLst>
                <a:path w="63500" h="666750">
                  <a:moveTo>
                    <a:pt x="0" y="0"/>
                  </a:moveTo>
                  <a:lnTo>
                    <a:pt x="63500" y="0"/>
                  </a:lnTo>
                  <a:lnTo>
                    <a:pt x="63500" y="666750"/>
                  </a:lnTo>
                  <a:lnTo>
                    <a:pt x="0" y="66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Shape 27"/>
            <p:cNvSpPr/>
            <p:nvPr/>
          </p:nvSpPr>
          <p:spPr>
            <a:xfrm>
              <a:off x="698500" y="452428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 28"/>
            <p:cNvSpPr/>
            <p:nvPr/>
          </p:nvSpPr>
          <p:spPr>
            <a:xfrm>
              <a:off x="843260" y="4603657"/>
              <a:ext cx="174625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50" b="1" dirty="0">
                  <a:solidFill>
                    <a:srgbClr val="F5F1E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5</a:t>
              </a:r>
              <a:endParaRPr lang="en-US" sz="1600" dirty="0"/>
            </a:p>
          </p:txBody>
        </p:sp>
        <p:sp>
          <p:nvSpPr>
            <p:cNvPr id="31" name="Text 29"/>
            <p:cNvSpPr/>
            <p:nvPr/>
          </p:nvSpPr>
          <p:spPr>
            <a:xfrm>
              <a:off x="1206500" y="4508407"/>
              <a:ext cx="7056438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5" b="1" dirty="0">
                  <a:solidFill>
                    <a:srgbClr val="1E3A5F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Current Situation</a:t>
              </a:r>
              <a:endParaRPr lang="en-US" sz="1600" dirty="0"/>
            </a:p>
          </p:txBody>
        </p:sp>
        <p:sp>
          <p:nvSpPr>
            <p:cNvPr id="32" name="Text 30"/>
            <p:cNvSpPr/>
            <p:nvPr/>
          </p:nvSpPr>
          <p:spPr>
            <a:xfrm>
              <a:off x="1206500" y="4730657"/>
              <a:ext cx="70485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2D2D2D">
                      <a:alpha val="70000"/>
                    </a:srgbClr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นโยบาย/บริบทปัจจุบัน</a:t>
              </a:r>
              <a:endParaRPr lang="en-US" sz="1600" dirty="0"/>
            </a:p>
          </p:txBody>
        </p:sp>
        <p:sp>
          <p:nvSpPr>
            <p:cNvPr id="33" name="Shape 31"/>
            <p:cNvSpPr/>
            <p:nvPr/>
          </p:nvSpPr>
          <p:spPr>
            <a:xfrm>
              <a:off x="539750" y="5143407"/>
              <a:ext cx="7778750" cy="666750"/>
            </a:xfrm>
            <a:custGeom>
              <a:avLst/>
              <a:gdLst/>
              <a:ahLst/>
              <a:cxnLst/>
              <a:rect l="l" t="t" r="r" b="b"/>
              <a:pathLst>
                <a:path w="7778750" h="666750">
                  <a:moveTo>
                    <a:pt x="0" y="0"/>
                  </a:moveTo>
                  <a:lnTo>
                    <a:pt x="7778750" y="0"/>
                  </a:lnTo>
                  <a:lnTo>
                    <a:pt x="7778750" y="666750"/>
                  </a:lnTo>
                  <a:lnTo>
                    <a:pt x="0" y="66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Shape 32"/>
            <p:cNvSpPr/>
            <p:nvPr/>
          </p:nvSpPr>
          <p:spPr>
            <a:xfrm>
              <a:off x="539750" y="5143407"/>
              <a:ext cx="63500" cy="666750"/>
            </a:xfrm>
            <a:custGeom>
              <a:avLst/>
              <a:gdLst/>
              <a:ahLst/>
              <a:cxnLst/>
              <a:rect l="l" t="t" r="r" b="b"/>
              <a:pathLst>
                <a:path w="63500" h="666750">
                  <a:moveTo>
                    <a:pt x="0" y="0"/>
                  </a:moveTo>
                  <a:lnTo>
                    <a:pt x="63500" y="0"/>
                  </a:lnTo>
                  <a:lnTo>
                    <a:pt x="63500" y="666750"/>
                  </a:lnTo>
                  <a:lnTo>
                    <a:pt x="0" y="66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Shape 33"/>
            <p:cNvSpPr/>
            <p:nvPr/>
          </p:nvSpPr>
          <p:spPr>
            <a:xfrm>
              <a:off x="698500" y="528628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 34"/>
            <p:cNvSpPr/>
            <p:nvPr/>
          </p:nvSpPr>
          <p:spPr>
            <a:xfrm>
              <a:off x="769144" y="5365657"/>
              <a:ext cx="317500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50" b="1" dirty="0">
                  <a:solidFill>
                    <a:srgbClr val="F5F1E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6-7</a:t>
              </a:r>
              <a:endParaRPr lang="en-US" sz="1600" dirty="0"/>
            </a:p>
          </p:txBody>
        </p:sp>
        <p:sp>
          <p:nvSpPr>
            <p:cNvPr id="37" name="Text 35"/>
            <p:cNvSpPr/>
            <p:nvPr/>
          </p:nvSpPr>
          <p:spPr>
            <a:xfrm>
              <a:off x="1206500" y="5270407"/>
              <a:ext cx="7056438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5" b="1" dirty="0">
                  <a:solidFill>
                    <a:srgbClr val="1E3A5F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Policy Options</a:t>
              </a:r>
              <a:endParaRPr lang="en-US" sz="1600" dirty="0"/>
            </a:p>
          </p:txBody>
        </p:sp>
        <p:sp>
          <p:nvSpPr>
            <p:cNvPr id="38" name="Text 36"/>
            <p:cNvSpPr/>
            <p:nvPr/>
          </p:nvSpPr>
          <p:spPr>
            <a:xfrm>
              <a:off x="1206500" y="5492657"/>
              <a:ext cx="70485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2D2D2D">
                      <a:alpha val="70000"/>
                    </a:srgbClr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ตัวเลือก + การเปรียบเทียบ</a:t>
              </a:r>
              <a:endParaRPr lang="en-US" sz="1600" dirty="0"/>
            </a:p>
          </p:txBody>
        </p:sp>
        <p:sp>
          <p:nvSpPr>
            <p:cNvPr id="39" name="Shape 37"/>
            <p:cNvSpPr/>
            <p:nvPr/>
          </p:nvSpPr>
          <p:spPr>
            <a:xfrm>
              <a:off x="539750" y="5905407"/>
              <a:ext cx="7778750" cy="666750"/>
            </a:xfrm>
            <a:custGeom>
              <a:avLst/>
              <a:gdLst/>
              <a:ahLst/>
              <a:cxnLst/>
              <a:rect l="l" t="t" r="r" b="b"/>
              <a:pathLst>
                <a:path w="7778750" h="666750">
                  <a:moveTo>
                    <a:pt x="0" y="0"/>
                  </a:moveTo>
                  <a:lnTo>
                    <a:pt x="7778750" y="0"/>
                  </a:lnTo>
                  <a:lnTo>
                    <a:pt x="7778750" y="666750"/>
                  </a:lnTo>
                  <a:lnTo>
                    <a:pt x="0" y="66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>
                <a:alpha val="5098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Shape 38"/>
            <p:cNvSpPr/>
            <p:nvPr/>
          </p:nvSpPr>
          <p:spPr>
            <a:xfrm>
              <a:off x="539750" y="5905407"/>
              <a:ext cx="63500" cy="666750"/>
            </a:xfrm>
            <a:custGeom>
              <a:avLst/>
              <a:gdLst/>
              <a:ahLst/>
              <a:cxnLst/>
              <a:rect l="l" t="t" r="r" b="b"/>
              <a:pathLst>
                <a:path w="63500" h="666750">
                  <a:moveTo>
                    <a:pt x="0" y="0"/>
                  </a:moveTo>
                  <a:lnTo>
                    <a:pt x="63500" y="0"/>
                  </a:lnTo>
                  <a:lnTo>
                    <a:pt x="63500" y="666750"/>
                  </a:lnTo>
                  <a:lnTo>
                    <a:pt x="0" y="66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Shape 39"/>
            <p:cNvSpPr/>
            <p:nvPr/>
          </p:nvSpPr>
          <p:spPr>
            <a:xfrm>
              <a:off x="698500" y="604828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40"/>
            <p:cNvSpPr/>
            <p:nvPr/>
          </p:nvSpPr>
          <p:spPr>
            <a:xfrm>
              <a:off x="761107" y="6127657"/>
              <a:ext cx="333375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50" b="1" dirty="0">
                  <a:solidFill>
                    <a:srgbClr val="F5F1E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8-9</a:t>
              </a:r>
              <a:endParaRPr lang="en-US" sz="1600" dirty="0"/>
            </a:p>
          </p:txBody>
        </p:sp>
        <p:sp>
          <p:nvSpPr>
            <p:cNvPr id="43" name="Text 41"/>
            <p:cNvSpPr/>
            <p:nvPr/>
          </p:nvSpPr>
          <p:spPr>
            <a:xfrm>
              <a:off x="1206500" y="6032407"/>
              <a:ext cx="7056438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5" b="1" dirty="0">
                  <a:solidFill>
                    <a:srgbClr val="1E3A5F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Recommendations</a:t>
              </a:r>
              <a:endParaRPr lang="en-US" sz="1600" dirty="0"/>
            </a:p>
          </p:txBody>
        </p:sp>
        <p:sp>
          <p:nvSpPr>
            <p:cNvPr id="44" name="Text 42"/>
            <p:cNvSpPr/>
            <p:nvPr/>
          </p:nvSpPr>
          <p:spPr>
            <a:xfrm>
              <a:off x="1206500" y="6254657"/>
              <a:ext cx="70485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2D2D2D">
                      <a:alpha val="70000"/>
                    </a:srgbClr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ข้อเสนอ SMART + งบ</a:t>
              </a:r>
              <a:endParaRPr lang="en-US" sz="1600" dirty="0"/>
            </a:p>
          </p:txBody>
        </p:sp>
        <p:sp>
          <p:nvSpPr>
            <p:cNvPr id="45" name="Shape 43"/>
            <p:cNvSpPr/>
            <p:nvPr/>
          </p:nvSpPr>
          <p:spPr>
            <a:xfrm>
              <a:off x="539750" y="6667407"/>
              <a:ext cx="7778750" cy="666750"/>
            </a:xfrm>
            <a:custGeom>
              <a:avLst/>
              <a:gdLst/>
              <a:ahLst/>
              <a:cxnLst/>
              <a:rect l="l" t="t" r="r" b="b"/>
              <a:pathLst>
                <a:path w="7778750" h="666750">
                  <a:moveTo>
                    <a:pt x="0" y="0"/>
                  </a:moveTo>
                  <a:lnTo>
                    <a:pt x="7778750" y="0"/>
                  </a:lnTo>
                  <a:lnTo>
                    <a:pt x="7778750" y="666750"/>
                  </a:lnTo>
                  <a:lnTo>
                    <a:pt x="0" y="66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Shape 44"/>
            <p:cNvSpPr/>
            <p:nvPr/>
          </p:nvSpPr>
          <p:spPr>
            <a:xfrm>
              <a:off x="539750" y="6667407"/>
              <a:ext cx="63500" cy="666750"/>
            </a:xfrm>
            <a:custGeom>
              <a:avLst/>
              <a:gdLst/>
              <a:ahLst/>
              <a:cxnLst/>
              <a:rect l="l" t="t" r="r" b="b"/>
              <a:pathLst>
                <a:path w="63500" h="666750">
                  <a:moveTo>
                    <a:pt x="0" y="0"/>
                  </a:moveTo>
                  <a:lnTo>
                    <a:pt x="63500" y="0"/>
                  </a:lnTo>
                  <a:lnTo>
                    <a:pt x="63500" y="666750"/>
                  </a:lnTo>
                  <a:lnTo>
                    <a:pt x="0" y="66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Shape 45"/>
            <p:cNvSpPr/>
            <p:nvPr/>
          </p:nvSpPr>
          <p:spPr>
            <a:xfrm>
              <a:off x="698500" y="681028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 46"/>
            <p:cNvSpPr/>
            <p:nvPr/>
          </p:nvSpPr>
          <p:spPr>
            <a:xfrm>
              <a:off x="806549" y="6889657"/>
              <a:ext cx="246063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50" b="1" dirty="0">
                  <a:solidFill>
                    <a:srgbClr val="F5F1E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10</a:t>
              </a:r>
              <a:endParaRPr lang="en-US" sz="1600" dirty="0"/>
            </a:p>
          </p:txBody>
        </p:sp>
        <p:sp>
          <p:nvSpPr>
            <p:cNvPr id="49" name="Text 47"/>
            <p:cNvSpPr/>
            <p:nvPr/>
          </p:nvSpPr>
          <p:spPr>
            <a:xfrm>
              <a:off x="1206500" y="6794407"/>
              <a:ext cx="7056438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5" b="1" dirty="0">
                  <a:solidFill>
                    <a:srgbClr val="1E3A5F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Implementation Plan</a:t>
              </a:r>
              <a:endParaRPr lang="en-US" sz="1600" dirty="0"/>
            </a:p>
          </p:txBody>
        </p:sp>
        <p:sp>
          <p:nvSpPr>
            <p:cNvPr id="50" name="Text 48"/>
            <p:cNvSpPr/>
            <p:nvPr/>
          </p:nvSpPr>
          <p:spPr>
            <a:xfrm>
              <a:off x="1206500" y="7016657"/>
              <a:ext cx="70485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2D2D2D">
                      <a:alpha val="70000"/>
                    </a:srgbClr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Timeline + M&amp;E</a:t>
              </a:r>
              <a:endParaRPr lang="en-US" sz="1600" dirty="0"/>
            </a:p>
          </p:txBody>
        </p:sp>
        <p:sp>
          <p:nvSpPr>
            <p:cNvPr id="51" name="Shape 49"/>
            <p:cNvSpPr/>
            <p:nvPr/>
          </p:nvSpPr>
          <p:spPr>
            <a:xfrm>
              <a:off x="508000" y="7429407"/>
              <a:ext cx="7810500" cy="666750"/>
            </a:xfrm>
            <a:custGeom>
              <a:avLst/>
              <a:gdLst/>
              <a:ahLst/>
              <a:cxnLst/>
              <a:rect l="l" t="t" r="r" b="b"/>
              <a:pathLst>
                <a:path w="7810500" h="666750">
                  <a:moveTo>
                    <a:pt x="0" y="0"/>
                  </a:moveTo>
                  <a:lnTo>
                    <a:pt x="7810500" y="0"/>
                  </a:lnTo>
                  <a:lnTo>
                    <a:pt x="7810500" y="666750"/>
                  </a:lnTo>
                  <a:lnTo>
                    <a:pt x="0" y="66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Shape 50"/>
            <p:cNvSpPr/>
            <p:nvPr/>
          </p:nvSpPr>
          <p:spPr>
            <a:xfrm>
              <a:off x="635000" y="757228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1EB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 51"/>
            <p:cNvSpPr/>
            <p:nvPr/>
          </p:nvSpPr>
          <p:spPr>
            <a:xfrm>
              <a:off x="762000" y="7651657"/>
              <a:ext cx="206375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50" b="1" dirty="0">
                  <a:solidFill>
                    <a:srgbClr val="C75B4A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11</a:t>
              </a:r>
              <a:endParaRPr lang="en-US" sz="1600" dirty="0"/>
            </a:p>
          </p:txBody>
        </p:sp>
        <p:sp>
          <p:nvSpPr>
            <p:cNvPr id="54" name="Text 52"/>
            <p:cNvSpPr/>
            <p:nvPr/>
          </p:nvSpPr>
          <p:spPr>
            <a:xfrm>
              <a:off x="1143000" y="7556407"/>
              <a:ext cx="7119938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5" b="1" dirty="0">
                  <a:solidFill>
                    <a:srgbClr val="F5F1E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Expected Impact</a:t>
              </a:r>
              <a:endParaRPr lang="en-US" sz="1600" dirty="0"/>
            </a:p>
          </p:txBody>
        </p:sp>
        <p:sp>
          <p:nvSpPr>
            <p:cNvPr id="55" name="Text 53"/>
            <p:cNvSpPr/>
            <p:nvPr/>
          </p:nvSpPr>
          <p:spPr>
            <a:xfrm>
              <a:off x="1143000" y="7778657"/>
              <a:ext cx="7112000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F5F1EB">
                      <a:alpha val="80000"/>
                    </a:srgbClr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ผลที่คาดว่าจะได้รับ</a:t>
              </a:r>
              <a:endParaRPr lang="en-US" sz="1600" dirty="0"/>
            </a:p>
          </p:txBody>
        </p:sp>
      </p:grpSp>
      <p:sp>
        <p:nvSpPr>
          <p:cNvPr id="56" name="Shape 54"/>
          <p:cNvSpPr/>
          <p:nvPr/>
        </p:nvSpPr>
        <p:spPr>
          <a:xfrm>
            <a:off x="8699500" y="1492250"/>
            <a:ext cx="3175000" cy="3429000"/>
          </a:xfrm>
          <a:custGeom>
            <a:avLst/>
            <a:gdLst/>
            <a:ahLst/>
            <a:cxnLst/>
            <a:rect l="l" t="t" r="r" b="b"/>
            <a:pathLst>
              <a:path w="3175000" h="3429000">
                <a:moveTo>
                  <a:pt x="0" y="0"/>
                </a:moveTo>
                <a:lnTo>
                  <a:pt x="3175000" y="0"/>
                </a:lnTo>
                <a:lnTo>
                  <a:pt x="3175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Shape 55"/>
          <p:cNvSpPr/>
          <p:nvPr/>
        </p:nvSpPr>
        <p:spPr>
          <a:xfrm>
            <a:off x="8909844" y="171450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0"/>
                </a:moveTo>
                <a:cubicBezTo>
                  <a:pt x="123183" y="0"/>
                  <a:pt x="158750" y="35567"/>
                  <a:pt x="158750" y="79375"/>
                </a:cubicBezTo>
                <a:cubicBezTo>
                  <a:pt x="158750" y="123183"/>
                  <a:pt x="123183" y="158750"/>
                  <a:pt x="79375" y="158750"/>
                </a:cubicBezTo>
                <a:cubicBezTo>
                  <a:pt x="35567" y="158750"/>
                  <a:pt x="0" y="123183"/>
                  <a:pt x="0" y="79375"/>
                </a:cubicBezTo>
                <a:cubicBezTo>
                  <a:pt x="0" y="35567"/>
                  <a:pt x="35567" y="0"/>
                  <a:pt x="79375" y="0"/>
                </a:cubicBezTo>
                <a:close/>
                <a:moveTo>
                  <a:pt x="71934" y="37207"/>
                </a:moveTo>
                <a:lnTo>
                  <a:pt x="71934" y="79375"/>
                </a:lnTo>
                <a:cubicBezTo>
                  <a:pt x="71934" y="81855"/>
                  <a:pt x="73174" y="84181"/>
                  <a:pt x="75251" y="85576"/>
                </a:cubicBezTo>
                <a:lnTo>
                  <a:pt x="105017" y="105420"/>
                </a:lnTo>
                <a:cubicBezTo>
                  <a:pt x="108427" y="107714"/>
                  <a:pt x="113047" y="106784"/>
                  <a:pt x="115342" y="103343"/>
                </a:cubicBezTo>
                <a:cubicBezTo>
                  <a:pt x="117636" y="99901"/>
                  <a:pt x="116706" y="95312"/>
                  <a:pt x="113264" y="93018"/>
                </a:cubicBezTo>
                <a:lnTo>
                  <a:pt x="86816" y="75406"/>
                </a:lnTo>
                <a:lnTo>
                  <a:pt x="86816" y="37207"/>
                </a:lnTo>
                <a:cubicBezTo>
                  <a:pt x="86816" y="33083"/>
                  <a:pt x="83499" y="29766"/>
                  <a:pt x="79375" y="29766"/>
                </a:cubicBezTo>
                <a:cubicBezTo>
                  <a:pt x="75251" y="29766"/>
                  <a:pt x="71934" y="33083"/>
                  <a:pt x="71934" y="37207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9088438" y="1682750"/>
            <a:ext cx="2674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Presentation Tips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890000" y="2032000"/>
            <a:ext cx="2794000" cy="603250"/>
          </a:xfrm>
          <a:custGeom>
            <a:avLst/>
            <a:gdLst/>
            <a:ahLst/>
            <a:cxnLst/>
            <a:rect l="l" t="t" r="r" b="b"/>
            <a:pathLst>
              <a:path w="2794000" h="603250">
                <a:moveTo>
                  <a:pt x="0" y="0"/>
                </a:moveTo>
                <a:lnTo>
                  <a:pt x="2794000" y="0"/>
                </a:lnTo>
                <a:lnTo>
                  <a:pt x="2794000" y="603250"/>
                </a:lnTo>
                <a:lnTo>
                  <a:pt x="0" y="603250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8985250" y="2127250"/>
            <a:ext cx="266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Time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985250" y="2349500"/>
            <a:ext cx="266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15-20 นาที + Q&amp;A 10 นาที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890000" y="2730500"/>
            <a:ext cx="2794000" cy="603250"/>
          </a:xfrm>
          <a:custGeom>
            <a:avLst/>
            <a:gdLst/>
            <a:ahLst/>
            <a:cxnLst/>
            <a:rect l="l" t="t" r="r" b="b"/>
            <a:pathLst>
              <a:path w="2794000" h="603250">
                <a:moveTo>
                  <a:pt x="0" y="0"/>
                </a:moveTo>
                <a:lnTo>
                  <a:pt x="2794000" y="0"/>
                </a:lnTo>
                <a:lnTo>
                  <a:pt x="2794000" y="603250"/>
                </a:lnTo>
                <a:lnTo>
                  <a:pt x="0" y="603250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8985250" y="2825750"/>
            <a:ext cx="266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Visual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8985250" y="3048000"/>
            <a:ext cx="266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น้อยแต่มีคุณภาพ ไม่เกิน 30 คำ/สไลด์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890000" y="3429000"/>
            <a:ext cx="2794000" cy="603250"/>
          </a:xfrm>
          <a:custGeom>
            <a:avLst/>
            <a:gdLst/>
            <a:ahLst/>
            <a:cxnLst/>
            <a:rect l="l" t="t" r="r" b="b"/>
            <a:pathLst>
              <a:path w="2794000" h="603250">
                <a:moveTo>
                  <a:pt x="0" y="0"/>
                </a:moveTo>
                <a:lnTo>
                  <a:pt x="2794000" y="0"/>
                </a:lnTo>
                <a:lnTo>
                  <a:pt x="2794000" y="603250"/>
                </a:lnTo>
                <a:lnTo>
                  <a:pt x="0" y="603250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Text 64"/>
          <p:cNvSpPr/>
          <p:nvPr/>
        </p:nvSpPr>
        <p:spPr>
          <a:xfrm>
            <a:off x="8985250" y="3524250"/>
            <a:ext cx="266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Story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985250" y="3746500"/>
            <a:ext cx="266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เล่าเป็นตำนาน ตั้งแต่ปัญหาถึงแก้ไข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890000" y="4127500"/>
            <a:ext cx="2794000" cy="603250"/>
          </a:xfrm>
          <a:custGeom>
            <a:avLst/>
            <a:gdLst/>
            <a:ahLst/>
            <a:cxnLst/>
            <a:rect l="l" t="t" r="r" b="b"/>
            <a:pathLst>
              <a:path w="2794000" h="603250">
                <a:moveTo>
                  <a:pt x="0" y="0"/>
                </a:moveTo>
                <a:lnTo>
                  <a:pt x="2794000" y="0"/>
                </a:lnTo>
                <a:lnTo>
                  <a:pt x="2794000" y="603250"/>
                </a:lnTo>
                <a:lnTo>
                  <a:pt x="0" y="603250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9" name="Text 67"/>
          <p:cNvSpPr/>
          <p:nvPr/>
        </p:nvSpPr>
        <p:spPr>
          <a:xfrm>
            <a:off x="8985250" y="4222750"/>
            <a:ext cx="266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Practice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8985250" y="4445000"/>
            <a:ext cx="266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ซ้อมอย่างน้อย 2 ครั้ง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699500" y="5080000"/>
            <a:ext cx="3175000" cy="825500"/>
          </a:xfrm>
          <a:custGeom>
            <a:avLst/>
            <a:gdLst/>
            <a:ahLst/>
            <a:cxnLst/>
            <a:rect l="l" t="t" r="r" b="b"/>
            <a:pathLst>
              <a:path w="3175000" h="825500">
                <a:moveTo>
                  <a:pt x="0" y="0"/>
                </a:moveTo>
                <a:lnTo>
                  <a:pt x="3175000" y="0"/>
                </a:lnTo>
                <a:lnTo>
                  <a:pt x="3175000" y="825500"/>
                </a:lnTo>
                <a:lnTo>
                  <a:pt x="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2" name="Shape 70"/>
          <p:cNvSpPr/>
          <p:nvPr/>
        </p:nvSpPr>
        <p:spPr>
          <a:xfrm>
            <a:off x="8921750" y="5373594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30649" y="106273"/>
                </a:moveTo>
                <a:cubicBezTo>
                  <a:pt x="36835" y="63019"/>
                  <a:pt x="74089" y="29766"/>
                  <a:pt x="119062" y="29766"/>
                </a:cubicBezTo>
                <a:cubicBezTo>
                  <a:pt x="143712" y="29766"/>
                  <a:pt x="166036" y="39765"/>
                  <a:pt x="182221" y="55904"/>
                </a:cubicBezTo>
                <a:cubicBezTo>
                  <a:pt x="182314" y="55997"/>
                  <a:pt x="182407" y="56090"/>
                  <a:pt x="182500" y="56183"/>
                </a:cubicBezTo>
                <a:lnTo>
                  <a:pt x="186035" y="59531"/>
                </a:lnTo>
                <a:lnTo>
                  <a:pt x="163757" y="59531"/>
                </a:lnTo>
                <a:cubicBezTo>
                  <a:pt x="155525" y="59531"/>
                  <a:pt x="148875" y="66182"/>
                  <a:pt x="148875" y="74414"/>
                </a:cubicBezTo>
                <a:cubicBezTo>
                  <a:pt x="148875" y="82646"/>
                  <a:pt x="155525" y="89297"/>
                  <a:pt x="163757" y="89297"/>
                </a:cubicBezTo>
                <a:lnTo>
                  <a:pt x="223289" y="89297"/>
                </a:lnTo>
                <a:cubicBezTo>
                  <a:pt x="231521" y="89297"/>
                  <a:pt x="238172" y="82646"/>
                  <a:pt x="238172" y="74414"/>
                </a:cubicBezTo>
                <a:lnTo>
                  <a:pt x="238172" y="14883"/>
                </a:lnTo>
                <a:cubicBezTo>
                  <a:pt x="238172" y="6651"/>
                  <a:pt x="231521" y="0"/>
                  <a:pt x="223289" y="0"/>
                </a:cubicBezTo>
                <a:cubicBezTo>
                  <a:pt x="215057" y="0"/>
                  <a:pt x="208406" y="6651"/>
                  <a:pt x="208406" y="14883"/>
                </a:cubicBezTo>
                <a:lnTo>
                  <a:pt x="208406" y="39719"/>
                </a:lnTo>
                <a:lnTo>
                  <a:pt x="203150" y="34742"/>
                </a:lnTo>
                <a:cubicBezTo>
                  <a:pt x="181617" y="13302"/>
                  <a:pt x="151851" y="0"/>
                  <a:pt x="119062" y="0"/>
                </a:cubicBezTo>
                <a:cubicBezTo>
                  <a:pt x="59066" y="0"/>
                  <a:pt x="9441" y="44369"/>
                  <a:pt x="1209" y="102087"/>
                </a:cubicBezTo>
                <a:cubicBezTo>
                  <a:pt x="47" y="110226"/>
                  <a:pt x="5674" y="117760"/>
                  <a:pt x="13813" y="118923"/>
                </a:cubicBezTo>
                <a:cubicBezTo>
                  <a:pt x="21952" y="120086"/>
                  <a:pt x="29487" y="114412"/>
                  <a:pt x="30649" y="106319"/>
                </a:cubicBezTo>
                <a:close/>
                <a:moveTo>
                  <a:pt x="236916" y="136038"/>
                </a:moveTo>
                <a:cubicBezTo>
                  <a:pt x="238078" y="127899"/>
                  <a:pt x="232404" y="120365"/>
                  <a:pt x="224312" y="119202"/>
                </a:cubicBezTo>
                <a:cubicBezTo>
                  <a:pt x="216219" y="118039"/>
                  <a:pt x="208638" y="123713"/>
                  <a:pt x="207476" y="131806"/>
                </a:cubicBezTo>
                <a:cubicBezTo>
                  <a:pt x="201290" y="175059"/>
                  <a:pt x="164036" y="208313"/>
                  <a:pt x="119062" y="208313"/>
                </a:cubicBezTo>
                <a:cubicBezTo>
                  <a:pt x="94413" y="208313"/>
                  <a:pt x="72089" y="198313"/>
                  <a:pt x="55904" y="182175"/>
                </a:cubicBezTo>
                <a:cubicBezTo>
                  <a:pt x="55811" y="182082"/>
                  <a:pt x="55718" y="181989"/>
                  <a:pt x="55625" y="181896"/>
                </a:cubicBezTo>
                <a:lnTo>
                  <a:pt x="52090" y="178547"/>
                </a:lnTo>
                <a:lnTo>
                  <a:pt x="74368" y="178547"/>
                </a:lnTo>
                <a:cubicBezTo>
                  <a:pt x="82600" y="178547"/>
                  <a:pt x="89250" y="171896"/>
                  <a:pt x="89250" y="163664"/>
                </a:cubicBezTo>
                <a:cubicBezTo>
                  <a:pt x="89250" y="155432"/>
                  <a:pt x="82600" y="148782"/>
                  <a:pt x="74368" y="148782"/>
                </a:cubicBezTo>
                <a:lnTo>
                  <a:pt x="14883" y="148828"/>
                </a:lnTo>
                <a:cubicBezTo>
                  <a:pt x="10930" y="148828"/>
                  <a:pt x="7116" y="150409"/>
                  <a:pt x="4325" y="153246"/>
                </a:cubicBezTo>
                <a:cubicBezTo>
                  <a:pt x="1535" y="156083"/>
                  <a:pt x="-47" y="159851"/>
                  <a:pt x="0" y="163850"/>
                </a:cubicBezTo>
                <a:lnTo>
                  <a:pt x="465" y="222917"/>
                </a:lnTo>
                <a:cubicBezTo>
                  <a:pt x="512" y="231149"/>
                  <a:pt x="7255" y="237753"/>
                  <a:pt x="15487" y="237660"/>
                </a:cubicBezTo>
                <a:cubicBezTo>
                  <a:pt x="23719" y="237567"/>
                  <a:pt x="30324" y="230870"/>
                  <a:pt x="30231" y="222638"/>
                </a:cubicBezTo>
                <a:lnTo>
                  <a:pt x="30045" y="198686"/>
                </a:lnTo>
                <a:lnTo>
                  <a:pt x="35021" y="203383"/>
                </a:lnTo>
                <a:cubicBezTo>
                  <a:pt x="56555" y="224823"/>
                  <a:pt x="86274" y="238125"/>
                  <a:pt x="119062" y="238125"/>
                </a:cubicBezTo>
                <a:cubicBezTo>
                  <a:pt x="179059" y="238125"/>
                  <a:pt x="228684" y="193756"/>
                  <a:pt x="236916" y="136038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3" name="Text 71"/>
          <p:cNvSpPr/>
          <p:nvPr/>
        </p:nvSpPr>
        <p:spPr>
          <a:xfrm>
            <a:off x="9314656" y="5286282"/>
            <a:ext cx="873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Presentation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9314656" y="5508532"/>
            <a:ext cx="865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10-12 สไลด์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11242774" y="5270500"/>
            <a:ext cx="44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0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น้ำหนัก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11211024" y="5461000"/>
            <a:ext cx="476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5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10%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E3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2700000">
            <a:off x="7917822" y="-752964"/>
            <a:ext cx="3048000" cy="3048000"/>
          </a:xfrm>
          <a:custGeom>
            <a:avLst/>
            <a:gdLst/>
            <a:ahLst/>
            <a:cxnLst/>
            <a:rect l="l" t="t" r="r" b="b"/>
            <a:pathLst>
              <a:path w="3048000" h="3048000">
                <a:moveTo>
                  <a:pt x="0" y="0"/>
                </a:moveTo>
                <a:lnTo>
                  <a:pt x="3048000" y="0"/>
                </a:lnTo>
                <a:lnTo>
                  <a:pt x="30480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17500" y="349250"/>
            <a:ext cx="63500" cy="508000"/>
          </a:xfrm>
          <a:custGeom>
            <a:avLst/>
            <a:gdLst/>
            <a:ahLst/>
            <a:cxnLst/>
            <a:rect l="l" t="t" r="r" b="b"/>
            <a:pathLst>
              <a:path w="63500" h="508000">
                <a:moveTo>
                  <a:pt x="0" y="0"/>
                </a:moveTo>
                <a:lnTo>
                  <a:pt x="63500" y="0"/>
                </a:lnTo>
                <a:lnTo>
                  <a:pt x="635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08000" y="317500"/>
            <a:ext cx="3960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kern="0" spc="50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EVALUATION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08000" y="508000"/>
            <a:ext cx="408781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Rubric + Final Checklist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17500" y="107950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ตรวจคุณภาพก่อนส่ง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 rot="720000">
            <a:off x="380281" y="3160182"/>
            <a:ext cx="2286000" cy="1773245"/>
          </a:xfrm>
          <a:custGeom>
            <a:avLst/>
            <a:gdLst/>
            <a:ahLst/>
            <a:cxnLst/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275447" y="1428750"/>
            <a:ext cx="7556500" cy="4679397"/>
          </a:xfrm>
          <a:custGeom>
            <a:avLst/>
            <a:gdLst/>
            <a:ahLst/>
            <a:cxnLst/>
            <a:rect l="l" t="t" r="r" b="b"/>
            <a:pathLst>
              <a:path w="7556500" h="6032500">
                <a:moveTo>
                  <a:pt x="0" y="0"/>
                </a:moveTo>
                <a:lnTo>
                  <a:pt x="7556500" y="0"/>
                </a:lnTo>
                <a:lnTo>
                  <a:pt x="7556500" y="6032500"/>
                </a:lnTo>
                <a:lnTo>
                  <a:pt x="0" y="6032500"/>
                </a:lnTo>
                <a:lnTo>
                  <a:pt x="0" y="0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489760" y="1601077"/>
            <a:ext cx="190500" cy="14777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7625" y="35719"/>
                </a:moveTo>
                <a:cubicBezTo>
                  <a:pt x="47625" y="29133"/>
                  <a:pt x="52946" y="23812"/>
                  <a:pt x="59531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59531" y="47625"/>
                </a:lnTo>
                <a:cubicBezTo>
                  <a:pt x="52946" y="47625"/>
                  <a:pt x="47625" y="42304"/>
                  <a:pt x="47625" y="35719"/>
                </a:cubicBezTo>
                <a:close/>
                <a:moveTo>
                  <a:pt x="59531" y="65484"/>
                </a:moveTo>
                <a:lnTo>
                  <a:pt x="107156" y="65484"/>
                </a:lnTo>
                <a:cubicBezTo>
                  <a:pt x="113742" y="65484"/>
                  <a:pt x="119063" y="70805"/>
                  <a:pt x="119063" y="77391"/>
                </a:cubicBezTo>
                <a:cubicBezTo>
                  <a:pt x="119063" y="83976"/>
                  <a:pt x="113742" y="89297"/>
                  <a:pt x="107156" y="89297"/>
                </a:cubicBezTo>
                <a:lnTo>
                  <a:pt x="59531" y="89297"/>
                </a:lnTo>
                <a:cubicBezTo>
                  <a:pt x="52946" y="89297"/>
                  <a:pt x="47625" y="83976"/>
                  <a:pt x="47625" y="77391"/>
                </a:cubicBezTo>
                <a:cubicBezTo>
                  <a:pt x="47625" y="70805"/>
                  <a:pt x="52946" y="65484"/>
                  <a:pt x="59531" y="65484"/>
                </a:cubicBezTo>
                <a:close/>
                <a:moveTo>
                  <a:pt x="59531" y="107156"/>
                </a:move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59531" y="130969"/>
                </a:lnTo>
                <a:cubicBezTo>
                  <a:pt x="52946" y="130969"/>
                  <a:pt x="47625" y="125648"/>
                  <a:pt x="47625" y="119063"/>
                </a:cubicBezTo>
                <a:cubicBezTo>
                  <a:pt x="47625" y="112477"/>
                  <a:pt x="52946" y="107156"/>
                  <a:pt x="59531" y="107156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04072" y="1576520"/>
            <a:ext cx="7032625" cy="1970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Grading Rubric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97697" y="1896618"/>
            <a:ext cx="7143750" cy="1453076"/>
          </a:xfrm>
          <a:custGeom>
            <a:avLst/>
            <a:gdLst/>
            <a:ahLst/>
            <a:cxnLst/>
            <a:rect l="l" t="t" r="r" b="b"/>
            <a:pathLst>
              <a:path w="7143750" h="1873250">
                <a:moveTo>
                  <a:pt x="0" y="0"/>
                </a:moveTo>
                <a:lnTo>
                  <a:pt x="7143750" y="0"/>
                </a:lnTo>
                <a:lnTo>
                  <a:pt x="7143750" y="1873250"/>
                </a:lnTo>
                <a:lnTo>
                  <a:pt x="0" y="18732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497697" y="1896618"/>
            <a:ext cx="63500" cy="1453076"/>
          </a:xfrm>
          <a:custGeom>
            <a:avLst/>
            <a:gdLst/>
            <a:ahLst/>
            <a:cxnLst/>
            <a:rect l="l" t="t" r="r" b="b"/>
            <a:pathLst>
              <a:path w="63500" h="1873250">
                <a:moveTo>
                  <a:pt x="0" y="0"/>
                </a:moveTo>
                <a:lnTo>
                  <a:pt x="63500" y="0"/>
                </a:lnTo>
                <a:lnTo>
                  <a:pt x="63500" y="1873250"/>
                </a:lnTo>
                <a:lnTo>
                  <a:pt x="0" y="18732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56447" y="2019760"/>
            <a:ext cx="547688" cy="1723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Report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051691" y="1995131"/>
            <a:ext cx="579438" cy="2216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70%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56447" y="2266044"/>
            <a:ext cx="6858000" cy="98514"/>
          </a:xfrm>
          <a:custGeom>
            <a:avLst/>
            <a:gdLst/>
            <a:ahLst/>
            <a:cxnLst/>
            <a:rect l="l" t="t" r="r" b="b"/>
            <a:pathLst>
              <a:path w="6858000" h="127000">
                <a:moveTo>
                  <a:pt x="0" y="0"/>
                </a:moveTo>
                <a:lnTo>
                  <a:pt x="6858000" y="0"/>
                </a:lnTo>
                <a:lnTo>
                  <a:pt x="6858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656447" y="2266044"/>
            <a:ext cx="4802188" cy="98514"/>
          </a:xfrm>
          <a:custGeom>
            <a:avLst/>
            <a:gdLst/>
            <a:ahLst/>
            <a:cxnLst/>
            <a:rect l="l" t="t" r="r" b="b"/>
            <a:pathLst>
              <a:path w="4802188" h="127000">
                <a:moveTo>
                  <a:pt x="0" y="0"/>
                </a:moveTo>
                <a:lnTo>
                  <a:pt x="4802188" y="0"/>
                </a:lnTo>
                <a:lnTo>
                  <a:pt x="4802188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56447" y="2413814"/>
            <a:ext cx="6921500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Problem analysis (20%)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56447" y="2586213"/>
            <a:ext cx="6921500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Data quality (15%)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56447" y="2758612"/>
            <a:ext cx="6921500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RCA depth (15%)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56447" y="2931011"/>
            <a:ext cx="6921500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Policy analysis (10%)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56447" y="3103410"/>
            <a:ext cx="6921500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Recommendations (10%)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97697" y="3448207"/>
            <a:ext cx="7143750" cy="935879"/>
          </a:xfrm>
          <a:custGeom>
            <a:avLst/>
            <a:gdLst/>
            <a:ahLst/>
            <a:cxnLst/>
            <a:rect l="l" t="t" r="r" b="b"/>
            <a:pathLst>
              <a:path w="7143750" h="1206500">
                <a:moveTo>
                  <a:pt x="0" y="0"/>
                </a:moveTo>
                <a:lnTo>
                  <a:pt x="7143750" y="0"/>
                </a:lnTo>
                <a:lnTo>
                  <a:pt x="7143750" y="1206500"/>
                </a:lnTo>
                <a:lnTo>
                  <a:pt x="0" y="1206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497697" y="3448207"/>
            <a:ext cx="63500" cy="935879"/>
          </a:xfrm>
          <a:custGeom>
            <a:avLst/>
            <a:gdLst/>
            <a:ahLst/>
            <a:cxnLst/>
            <a:rect l="l" t="t" r="r" b="b"/>
            <a:pathLst>
              <a:path w="63500" h="1206500">
                <a:moveTo>
                  <a:pt x="0" y="0"/>
                </a:moveTo>
                <a:lnTo>
                  <a:pt x="63500" y="0"/>
                </a:lnTo>
                <a:lnTo>
                  <a:pt x="63500" y="1206500"/>
                </a:lnTo>
                <a:lnTo>
                  <a:pt x="0" y="12065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56447" y="3571349"/>
            <a:ext cx="873125" cy="1723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Policy Brief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035320" y="3546721"/>
            <a:ext cx="595313" cy="2216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20%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56447" y="3817633"/>
            <a:ext cx="6858000" cy="98514"/>
          </a:xfrm>
          <a:custGeom>
            <a:avLst/>
            <a:gdLst/>
            <a:ahLst/>
            <a:cxnLst/>
            <a:rect l="l" t="t" r="r" b="b"/>
            <a:pathLst>
              <a:path w="6858000" h="127000">
                <a:moveTo>
                  <a:pt x="0" y="0"/>
                </a:moveTo>
                <a:lnTo>
                  <a:pt x="6858000" y="0"/>
                </a:lnTo>
                <a:lnTo>
                  <a:pt x="6858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656447" y="3817633"/>
            <a:ext cx="1373188" cy="98514"/>
          </a:xfrm>
          <a:custGeom>
            <a:avLst/>
            <a:gdLst/>
            <a:ahLst/>
            <a:cxnLst/>
            <a:rect l="l" t="t" r="r" b="b"/>
            <a:pathLst>
              <a:path w="1373188" h="127000">
                <a:moveTo>
                  <a:pt x="0" y="0"/>
                </a:moveTo>
                <a:lnTo>
                  <a:pt x="1373188" y="0"/>
                </a:lnTo>
                <a:lnTo>
                  <a:pt x="1373188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56447" y="3965404"/>
            <a:ext cx="6921500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Clarity (10%)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56447" y="4137803"/>
            <a:ext cx="6921500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Actionable (10%)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97697" y="4482600"/>
            <a:ext cx="7143750" cy="935879"/>
          </a:xfrm>
          <a:custGeom>
            <a:avLst/>
            <a:gdLst/>
            <a:ahLst/>
            <a:cxnLst/>
            <a:rect l="l" t="t" r="r" b="b"/>
            <a:pathLst>
              <a:path w="7143750" h="1206500">
                <a:moveTo>
                  <a:pt x="0" y="0"/>
                </a:moveTo>
                <a:lnTo>
                  <a:pt x="7143750" y="0"/>
                </a:lnTo>
                <a:lnTo>
                  <a:pt x="7143750" y="1206500"/>
                </a:lnTo>
                <a:lnTo>
                  <a:pt x="0" y="1206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497697" y="4482600"/>
            <a:ext cx="63500" cy="935879"/>
          </a:xfrm>
          <a:custGeom>
            <a:avLst/>
            <a:gdLst/>
            <a:ahLst/>
            <a:cxnLst/>
            <a:rect l="l" t="t" r="r" b="b"/>
            <a:pathLst>
              <a:path w="63500" h="1206500">
                <a:moveTo>
                  <a:pt x="0" y="0"/>
                </a:moveTo>
                <a:lnTo>
                  <a:pt x="63500" y="0"/>
                </a:lnTo>
                <a:lnTo>
                  <a:pt x="63500" y="1206500"/>
                </a:lnTo>
                <a:lnTo>
                  <a:pt x="0" y="1206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56447" y="4605742"/>
            <a:ext cx="968375" cy="1723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Presentation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078381" y="4581114"/>
            <a:ext cx="555625" cy="2216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10%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56447" y="4852026"/>
            <a:ext cx="6858000" cy="98514"/>
          </a:xfrm>
          <a:custGeom>
            <a:avLst/>
            <a:gdLst/>
            <a:ahLst/>
            <a:cxnLst/>
            <a:rect l="l" t="t" r="r" b="b"/>
            <a:pathLst>
              <a:path w="6858000" h="127000">
                <a:moveTo>
                  <a:pt x="0" y="0"/>
                </a:moveTo>
                <a:lnTo>
                  <a:pt x="6858000" y="0"/>
                </a:lnTo>
                <a:lnTo>
                  <a:pt x="68580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56447" y="4852026"/>
            <a:ext cx="682625" cy="98514"/>
          </a:xfrm>
          <a:custGeom>
            <a:avLst/>
            <a:gdLst/>
            <a:ahLst/>
            <a:cxnLst/>
            <a:rect l="l" t="t" r="r" b="b"/>
            <a:pathLst>
              <a:path w="682625" h="127000">
                <a:moveTo>
                  <a:pt x="0" y="0"/>
                </a:moveTo>
                <a:lnTo>
                  <a:pt x="682625" y="0"/>
                </a:lnTo>
                <a:lnTo>
                  <a:pt x="682625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56447" y="4999797"/>
            <a:ext cx="6921500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Delivery (5%)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56447" y="5172196"/>
            <a:ext cx="6921500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Q&amp;A (5%)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022447" y="1428750"/>
            <a:ext cx="3810000" cy="4679397"/>
          </a:xfrm>
          <a:custGeom>
            <a:avLst/>
            <a:gdLst/>
            <a:ahLst/>
            <a:cxnLst/>
            <a:rect l="l" t="t" r="r" b="b"/>
            <a:pathLst>
              <a:path w="3810000" h="6032500">
                <a:moveTo>
                  <a:pt x="0" y="0"/>
                </a:moveTo>
                <a:lnTo>
                  <a:pt x="3810000" y="0"/>
                </a:lnTo>
                <a:lnTo>
                  <a:pt x="3810000" y="6032500"/>
                </a:lnTo>
                <a:lnTo>
                  <a:pt x="0" y="6032500"/>
                </a:lnTo>
                <a:lnTo>
                  <a:pt x="0" y="0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8260572" y="1601077"/>
            <a:ext cx="142875" cy="14777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15863" y="11906"/>
                </a:moveTo>
                <a:lnTo>
                  <a:pt x="119063" y="11906"/>
                </a:lnTo>
                <a:cubicBezTo>
                  <a:pt x="132197" y="11906"/>
                  <a:pt x="142875" y="22585"/>
                  <a:pt x="142875" y="35719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35719"/>
                </a:lnTo>
                <a:cubicBezTo>
                  <a:pt x="0" y="22585"/>
                  <a:pt x="10678" y="11906"/>
                  <a:pt x="23812" y="11906"/>
                </a:cubicBezTo>
                <a:lnTo>
                  <a:pt x="27012" y="11906"/>
                </a:lnTo>
                <a:cubicBezTo>
                  <a:pt x="31105" y="4800"/>
                  <a:pt x="38807" y="0"/>
                  <a:pt x="47625" y="0"/>
                </a:cubicBezTo>
                <a:lnTo>
                  <a:pt x="95250" y="0"/>
                </a:lnTo>
                <a:cubicBezTo>
                  <a:pt x="104068" y="0"/>
                  <a:pt x="111770" y="4800"/>
                  <a:pt x="115863" y="11906"/>
                </a:cubicBezTo>
                <a:close/>
                <a:moveTo>
                  <a:pt x="92273" y="41672"/>
                </a:moveTo>
                <a:cubicBezTo>
                  <a:pt x="97222" y="41672"/>
                  <a:pt x="101203" y="37691"/>
                  <a:pt x="101203" y="32742"/>
                </a:cubicBezTo>
                <a:cubicBezTo>
                  <a:pt x="101203" y="27794"/>
                  <a:pt x="97222" y="23812"/>
                  <a:pt x="92273" y="23812"/>
                </a:cubicBezTo>
                <a:lnTo>
                  <a:pt x="50602" y="23812"/>
                </a:lnTo>
                <a:cubicBezTo>
                  <a:pt x="45653" y="23812"/>
                  <a:pt x="41672" y="27794"/>
                  <a:pt x="41672" y="32742"/>
                </a:cubicBezTo>
                <a:cubicBezTo>
                  <a:pt x="41672" y="37691"/>
                  <a:pt x="45653" y="41672"/>
                  <a:pt x="50602" y="41672"/>
                </a:cubicBezTo>
                <a:lnTo>
                  <a:pt x="92273" y="41672"/>
                </a:lnTo>
                <a:close/>
                <a:moveTo>
                  <a:pt x="102840" y="96999"/>
                </a:moveTo>
                <a:cubicBezTo>
                  <a:pt x="105445" y="92832"/>
                  <a:pt x="104180" y="87325"/>
                  <a:pt x="100012" y="84683"/>
                </a:cubicBezTo>
                <a:cubicBezTo>
                  <a:pt x="95845" y="82042"/>
                  <a:pt x="90339" y="83344"/>
                  <a:pt x="87697" y="87511"/>
                </a:cubicBezTo>
                <a:lnTo>
                  <a:pt x="64852" y="124085"/>
                </a:lnTo>
                <a:lnTo>
                  <a:pt x="54806" y="110691"/>
                </a:lnTo>
                <a:cubicBezTo>
                  <a:pt x="51829" y="106747"/>
                  <a:pt x="46248" y="105928"/>
                  <a:pt x="42304" y="108905"/>
                </a:cubicBezTo>
                <a:cubicBezTo>
                  <a:pt x="38360" y="111882"/>
                  <a:pt x="37542" y="117463"/>
                  <a:pt x="40518" y="121407"/>
                </a:cubicBezTo>
                <a:lnTo>
                  <a:pt x="58378" y="145219"/>
                </a:lnTo>
                <a:cubicBezTo>
                  <a:pt x="60127" y="147563"/>
                  <a:pt x="62954" y="148903"/>
                  <a:pt x="65894" y="148791"/>
                </a:cubicBezTo>
                <a:cubicBezTo>
                  <a:pt x="68833" y="148679"/>
                  <a:pt x="71512" y="147117"/>
                  <a:pt x="73075" y="144587"/>
                </a:cubicBezTo>
                <a:lnTo>
                  <a:pt x="102840" y="96962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8451072" y="1576520"/>
            <a:ext cx="3286125" cy="1970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Final Checklist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212947" y="1896618"/>
            <a:ext cx="3429000" cy="443311"/>
          </a:xfrm>
          <a:custGeom>
            <a:avLst/>
            <a:gdLst/>
            <a:ahLst/>
            <a:cxnLst/>
            <a:rect l="l" t="t" r="r" b="b"/>
            <a:pathLst>
              <a:path w="3429000" h="571500">
                <a:moveTo>
                  <a:pt x="0" y="0"/>
                </a:moveTo>
                <a:lnTo>
                  <a:pt x="3429000" y="0"/>
                </a:lnTo>
                <a:lnTo>
                  <a:pt x="3429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8337963" y="1995131"/>
            <a:ext cx="138906" cy="123142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19844" y="9922"/>
                </a:moveTo>
                <a:cubicBezTo>
                  <a:pt x="8899" y="9922"/>
                  <a:pt x="0" y="18821"/>
                  <a:pt x="0" y="29766"/>
                </a:cubicBezTo>
                <a:lnTo>
                  <a:pt x="0" y="128984"/>
                </a:lnTo>
                <a:cubicBezTo>
                  <a:pt x="0" y="139929"/>
                  <a:pt x="8899" y="148828"/>
                  <a:pt x="19844" y="148828"/>
                </a:cubicBezTo>
                <a:lnTo>
                  <a:pt x="119062" y="148828"/>
                </a:lnTo>
                <a:cubicBezTo>
                  <a:pt x="130008" y="148828"/>
                  <a:pt x="138906" y="139929"/>
                  <a:pt x="138906" y="128984"/>
                </a:cubicBezTo>
                <a:lnTo>
                  <a:pt x="138906" y="29766"/>
                </a:lnTo>
                <a:cubicBezTo>
                  <a:pt x="138906" y="18821"/>
                  <a:pt x="130008" y="9922"/>
                  <a:pt x="119062" y="9922"/>
                </a:cubicBezTo>
                <a:lnTo>
                  <a:pt x="19844" y="9922"/>
                </a:lnTo>
                <a:close/>
                <a:moveTo>
                  <a:pt x="95622" y="65949"/>
                </a:moveTo>
                <a:lnTo>
                  <a:pt x="70817" y="105637"/>
                </a:lnTo>
                <a:cubicBezTo>
                  <a:pt x="69515" y="107714"/>
                  <a:pt x="67283" y="109017"/>
                  <a:pt x="64833" y="109141"/>
                </a:cubicBezTo>
                <a:cubicBezTo>
                  <a:pt x="62384" y="109265"/>
                  <a:pt x="60027" y="108148"/>
                  <a:pt x="58570" y="106164"/>
                </a:cubicBezTo>
                <a:lnTo>
                  <a:pt x="43687" y="86320"/>
                </a:lnTo>
                <a:cubicBezTo>
                  <a:pt x="41207" y="83034"/>
                  <a:pt x="41889" y="78383"/>
                  <a:pt x="45176" y="75902"/>
                </a:cubicBezTo>
                <a:cubicBezTo>
                  <a:pt x="48462" y="73422"/>
                  <a:pt x="53113" y="74104"/>
                  <a:pt x="55594" y="77391"/>
                </a:cubicBezTo>
                <a:lnTo>
                  <a:pt x="63965" y="88553"/>
                </a:lnTo>
                <a:lnTo>
                  <a:pt x="83003" y="58074"/>
                </a:lnTo>
                <a:cubicBezTo>
                  <a:pt x="85173" y="54601"/>
                  <a:pt x="89762" y="53516"/>
                  <a:pt x="93266" y="55718"/>
                </a:cubicBezTo>
                <a:cubicBezTo>
                  <a:pt x="96769" y="57919"/>
                  <a:pt x="97823" y="62477"/>
                  <a:pt x="95622" y="6598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8601885" y="1970503"/>
            <a:ext cx="1143000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601885" y="2118273"/>
            <a:ext cx="1143000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ชัดเจน มีตัวเลข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212947" y="2413814"/>
            <a:ext cx="3429000" cy="443311"/>
          </a:xfrm>
          <a:custGeom>
            <a:avLst/>
            <a:gdLst/>
            <a:ahLst/>
            <a:cxnLst/>
            <a:rect l="l" t="t" r="r" b="b"/>
            <a:pathLst>
              <a:path w="3429000" h="571500">
                <a:moveTo>
                  <a:pt x="0" y="0"/>
                </a:moveTo>
                <a:lnTo>
                  <a:pt x="3429000" y="0"/>
                </a:lnTo>
                <a:lnTo>
                  <a:pt x="3429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8337963" y="2512328"/>
            <a:ext cx="138906" cy="123142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19844" y="9922"/>
                </a:moveTo>
                <a:cubicBezTo>
                  <a:pt x="8899" y="9922"/>
                  <a:pt x="0" y="18821"/>
                  <a:pt x="0" y="29766"/>
                </a:cubicBezTo>
                <a:lnTo>
                  <a:pt x="0" y="128984"/>
                </a:lnTo>
                <a:cubicBezTo>
                  <a:pt x="0" y="139929"/>
                  <a:pt x="8899" y="148828"/>
                  <a:pt x="19844" y="148828"/>
                </a:cubicBezTo>
                <a:lnTo>
                  <a:pt x="119062" y="148828"/>
                </a:lnTo>
                <a:cubicBezTo>
                  <a:pt x="130008" y="148828"/>
                  <a:pt x="138906" y="139929"/>
                  <a:pt x="138906" y="128984"/>
                </a:cubicBezTo>
                <a:lnTo>
                  <a:pt x="138906" y="29766"/>
                </a:lnTo>
                <a:cubicBezTo>
                  <a:pt x="138906" y="18821"/>
                  <a:pt x="130008" y="9922"/>
                  <a:pt x="119062" y="9922"/>
                </a:cubicBezTo>
                <a:lnTo>
                  <a:pt x="19844" y="9922"/>
                </a:lnTo>
                <a:close/>
                <a:moveTo>
                  <a:pt x="95622" y="65949"/>
                </a:moveTo>
                <a:lnTo>
                  <a:pt x="70817" y="105637"/>
                </a:lnTo>
                <a:cubicBezTo>
                  <a:pt x="69515" y="107714"/>
                  <a:pt x="67283" y="109017"/>
                  <a:pt x="64833" y="109141"/>
                </a:cubicBezTo>
                <a:cubicBezTo>
                  <a:pt x="62384" y="109265"/>
                  <a:pt x="60027" y="108148"/>
                  <a:pt x="58570" y="106164"/>
                </a:cubicBezTo>
                <a:lnTo>
                  <a:pt x="43687" y="86320"/>
                </a:lnTo>
                <a:cubicBezTo>
                  <a:pt x="41207" y="83034"/>
                  <a:pt x="41889" y="78383"/>
                  <a:pt x="45176" y="75902"/>
                </a:cubicBezTo>
                <a:cubicBezTo>
                  <a:pt x="48462" y="73422"/>
                  <a:pt x="53113" y="74104"/>
                  <a:pt x="55594" y="77391"/>
                </a:cubicBezTo>
                <a:lnTo>
                  <a:pt x="63965" y="88553"/>
                </a:lnTo>
                <a:lnTo>
                  <a:pt x="83003" y="58074"/>
                </a:lnTo>
                <a:cubicBezTo>
                  <a:pt x="85173" y="54601"/>
                  <a:pt x="89762" y="53516"/>
                  <a:pt x="93266" y="55718"/>
                </a:cubicBezTo>
                <a:cubicBezTo>
                  <a:pt x="96769" y="57919"/>
                  <a:pt x="97823" y="62477"/>
                  <a:pt x="95622" y="6598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8601885" y="2487699"/>
            <a:ext cx="1587500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Quality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601885" y="2635470"/>
            <a:ext cx="1587500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ผ่าน TRUST แหล่งอ้างอิงครบ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212947" y="2931011"/>
            <a:ext cx="3429000" cy="443311"/>
          </a:xfrm>
          <a:custGeom>
            <a:avLst/>
            <a:gdLst/>
            <a:ahLst/>
            <a:cxnLst/>
            <a:rect l="l" t="t" r="r" b="b"/>
            <a:pathLst>
              <a:path w="3429000" h="571500">
                <a:moveTo>
                  <a:pt x="0" y="0"/>
                </a:moveTo>
                <a:lnTo>
                  <a:pt x="3429000" y="0"/>
                </a:lnTo>
                <a:lnTo>
                  <a:pt x="3429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8337963" y="3029524"/>
            <a:ext cx="138906" cy="123142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19844" y="9922"/>
                </a:moveTo>
                <a:cubicBezTo>
                  <a:pt x="8899" y="9922"/>
                  <a:pt x="0" y="18821"/>
                  <a:pt x="0" y="29766"/>
                </a:cubicBezTo>
                <a:lnTo>
                  <a:pt x="0" y="128984"/>
                </a:lnTo>
                <a:cubicBezTo>
                  <a:pt x="0" y="139929"/>
                  <a:pt x="8899" y="148828"/>
                  <a:pt x="19844" y="148828"/>
                </a:cubicBezTo>
                <a:lnTo>
                  <a:pt x="119062" y="148828"/>
                </a:lnTo>
                <a:cubicBezTo>
                  <a:pt x="130008" y="148828"/>
                  <a:pt x="138906" y="139929"/>
                  <a:pt x="138906" y="128984"/>
                </a:cubicBezTo>
                <a:lnTo>
                  <a:pt x="138906" y="29766"/>
                </a:lnTo>
                <a:cubicBezTo>
                  <a:pt x="138906" y="18821"/>
                  <a:pt x="130008" y="9922"/>
                  <a:pt x="119062" y="9922"/>
                </a:cubicBezTo>
                <a:lnTo>
                  <a:pt x="19844" y="9922"/>
                </a:lnTo>
                <a:close/>
                <a:moveTo>
                  <a:pt x="95622" y="65949"/>
                </a:moveTo>
                <a:lnTo>
                  <a:pt x="70817" y="105637"/>
                </a:lnTo>
                <a:cubicBezTo>
                  <a:pt x="69515" y="107714"/>
                  <a:pt x="67283" y="109017"/>
                  <a:pt x="64833" y="109141"/>
                </a:cubicBezTo>
                <a:cubicBezTo>
                  <a:pt x="62384" y="109265"/>
                  <a:pt x="60027" y="108148"/>
                  <a:pt x="58570" y="106164"/>
                </a:cubicBezTo>
                <a:lnTo>
                  <a:pt x="43687" y="86320"/>
                </a:lnTo>
                <a:cubicBezTo>
                  <a:pt x="41207" y="83034"/>
                  <a:pt x="41889" y="78383"/>
                  <a:pt x="45176" y="75902"/>
                </a:cubicBezTo>
                <a:cubicBezTo>
                  <a:pt x="48462" y="73422"/>
                  <a:pt x="53113" y="74104"/>
                  <a:pt x="55594" y="77391"/>
                </a:cubicBezTo>
                <a:lnTo>
                  <a:pt x="63965" y="88553"/>
                </a:lnTo>
                <a:lnTo>
                  <a:pt x="83003" y="58074"/>
                </a:lnTo>
                <a:cubicBezTo>
                  <a:pt x="85173" y="54601"/>
                  <a:pt x="89762" y="53516"/>
                  <a:pt x="93266" y="55718"/>
                </a:cubicBezTo>
                <a:cubicBezTo>
                  <a:pt x="96769" y="57919"/>
                  <a:pt x="97823" y="62477"/>
                  <a:pt x="95622" y="6598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8601885" y="3004896"/>
            <a:ext cx="1944688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RCA Tools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601885" y="3152666"/>
            <a:ext cx="1944688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ใช้ 5 Whys/Fishbone/Causal Loop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212947" y="3448207"/>
            <a:ext cx="3429000" cy="443311"/>
          </a:xfrm>
          <a:custGeom>
            <a:avLst/>
            <a:gdLst/>
            <a:ahLst/>
            <a:cxnLst/>
            <a:rect l="l" t="t" r="r" b="b"/>
            <a:pathLst>
              <a:path w="3429000" h="571500">
                <a:moveTo>
                  <a:pt x="0" y="0"/>
                </a:moveTo>
                <a:lnTo>
                  <a:pt x="3429000" y="0"/>
                </a:lnTo>
                <a:lnTo>
                  <a:pt x="3429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Shape 52"/>
          <p:cNvSpPr/>
          <p:nvPr/>
        </p:nvSpPr>
        <p:spPr>
          <a:xfrm>
            <a:off x="8337963" y="3546721"/>
            <a:ext cx="138906" cy="123142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19844" y="9922"/>
                </a:moveTo>
                <a:cubicBezTo>
                  <a:pt x="8899" y="9922"/>
                  <a:pt x="0" y="18821"/>
                  <a:pt x="0" y="29766"/>
                </a:cubicBezTo>
                <a:lnTo>
                  <a:pt x="0" y="128984"/>
                </a:lnTo>
                <a:cubicBezTo>
                  <a:pt x="0" y="139929"/>
                  <a:pt x="8899" y="148828"/>
                  <a:pt x="19844" y="148828"/>
                </a:cubicBezTo>
                <a:lnTo>
                  <a:pt x="119062" y="148828"/>
                </a:lnTo>
                <a:cubicBezTo>
                  <a:pt x="130008" y="148828"/>
                  <a:pt x="138906" y="139929"/>
                  <a:pt x="138906" y="128984"/>
                </a:cubicBezTo>
                <a:lnTo>
                  <a:pt x="138906" y="29766"/>
                </a:lnTo>
                <a:cubicBezTo>
                  <a:pt x="138906" y="18821"/>
                  <a:pt x="130008" y="9922"/>
                  <a:pt x="119062" y="9922"/>
                </a:cubicBezTo>
                <a:lnTo>
                  <a:pt x="19844" y="9922"/>
                </a:lnTo>
                <a:close/>
                <a:moveTo>
                  <a:pt x="95622" y="65949"/>
                </a:moveTo>
                <a:lnTo>
                  <a:pt x="70817" y="105637"/>
                </a:lnTo>
                <a:cubicBezTo>
                  <a:pt x="69515" y="107714"/>
                  <a:pt x="67283" y="109017"/>
                  <a:pt x="64833" y="109141"/>
                </a:cubicBezTo>
                <a:cubicBezTo>
                  <a:pt x="62384" y="109265"/>
                  <a:pt x="60027" y="108148"/>
                  <a:pt x="58570" y="106164"/>
                </a:cubicBezTo>
                <a:lnTo>
                  <a:pt x="43687" y="86320"/>
                </a:lnTo>
                <a:cubicBezTo>
                  <a:pt x="41207" y="83034"/>
                  <a:pt x="41889" y="78383"/>
                  <a:pt x="45176" y="75902"/>
                </a:cubicBezTo>
                <a:cubicBezTo>
                  <a:pt x="48462" y="73422"/>
                  <a:pt x="53113" y="74104"/>
                  <a:pt x="55594" y="77391"/>
                </a:cubicBezTo>
                <a:lnTo>
                  <a:pt x="63965" y="88553"/>
                </a:lnTo>
                <a:lnTo>
                  <a:pt x="83003" y="58074"/>
                </a:lnTo>
                <a:cubicBezTo>
                  <a:pt x="85173" y="54601"/>
                  <a:pt x="89762" y="53516"/>
                  <a:pt x="93266" y="55718"/>
                </a:cubicBezTo>
                <a:cubicBezTo>
                  <a:pt x="96769" y="57919"/>
                  <a:pt x="97823" y="62477"/>
                  <a:pt x="95622" y="6598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8601885" y="3522092"/>
            <a:ext cx="1404938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Policy Analysis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601885" y="3669863"/>
            <a:ext cx="1404938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ครบ 4 มิติ Policy Triangle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212947" y="3965404"/>
            <a:ext cx="3429000" cy="443311"/>
          </a:xfrm>
          <a:custGeom>
            <a:avLst/>
            <a:gdLst/>
            <a:ahLst/>
            <a:cxnLst/>
            <a:rect l="l" t="t" r="r" b="b"/>
            <a:pathLst>
              <a:path w="3429000" h="571500">
                <a:moveTo>
                  <a:pt x="0" y="0"/>
                </a:moveTo>
                <a:lnTo>
                  <a:pt x="3429000" y="0"/>
                </a:lnTo>
                <a:lnTo>
                  <a:pt x="3429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Shape 56"/>
          <p:cNvSpPr/>
          <p:nvPr/>
        </p:nvSpPr>
        <p:spPr>
          <a:xfrm>
            <a:off x="8337963" y="4063917"/>
            <a:ext cx="138906" cy="123142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19844" y="9922"/>
                </a:moveTo>
                <a:cubicBezTo>
                  <a:pt x="8899" y="9922"/>
                  <a:pt x="0" y="18821"/>
                  <a:pt x="0" y="29766"/>
                </a:cubicBezTo>
                <a:lnTo>
                  <a:pt x="0" y="128984"/>
                </a:lnTo>
                <a:cubicBezTo>
                  <a:pt x="0" y="139929"/>
                  <a:pt x="8899" y="148828"/>
                  <a:pt x="19844" y="148828"/>
                </a:cubicBezTo>
                <a:lnTo>
                  <a:pt x="119062" y="148828"/>
                </a:lnTo>
                <a:cubicBezTo>
                  <a:pt x="130008" y="148828"/>
                  <a:pt x="138906" y="139929"/>
                  <a:pt x="138906" y="128984"/>
                </a:cubicBezTo>
                <a:lnTo>
                  <a:pt x="138906" y="29766"/>
                </a:lnTo>
                <a:cubicBezTo>
                  <a:pt x="138906" y="18821"/>
                  <a:pt x="130008" y="9922"/>
                  <a:pt x="119062" y="9922"/>
                </a:cubicBezTo>
                <a:lnTo>
                  <a:pt x="19844" y="9922"/>
                </a:lnTo>
                <a:close/>
                <a:moveTo>
                  <a:pt x="95622" y="65949"/>
                </a:moveTo>
                <a:lnTo>
                  <a:pt x="70817" y="105637"/>
                </a:lnTo>
                <a:cubicBezTo>
                  <a:pt x="69515" y="107714"/>
                  <a:pt x="67283" y="109017"/>
                  <a:pt x="64833" y="109141"/>
                </a:cubicBezTo>
                <a:cubicBezTo>
                  <a:pt x="62384" y="109265"/>
                  <a:pt x="60027" y="108148"/>
                  <a:pt x="58570" y="106164"/>
                </a:cubicBezTo>
                <a:lnTo>
                  <a:pt x="43687" y="86320"/>
                </a:lnTo>
                <a:cubicBezTo>
                  <a:pt x="41207" y="83034"/>
                  <a:pt x="41889" y="78383"/>
                  <a:pt x="45176" y="75902"/>
                </a:cubicBezTo>
                <a:cubicBezTo>
                  <a:pt x="48462" y="73422"/>
                  <a:pt x="53113" y="74104"/>
                  <a:pt x="55594" y="77391"/>
                </a:cubicBezTo>
                <a:lnTo>
                  <a:pt x="63965" y="88553"/>
                </a:lnTo>
                <a:lnTo>
                  <a:pt x="83003" y="58074"/>
                </a:lnTo>
                <a:cubicBezTo>
                  <a:pt x="85173" y="54601"/>
                  <a:pt x="89762" y="53516"/>
                  <a:pt x="93266" y="55718"/>
                </a:cubicBezTo>
                <a:cubicBezTo>
                  <a:pt x="96769" y="57919"/>
                  <a:pt x="97823" y="62477"/>
                  <a:pt x="95622" y="6598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Text 57"/>
          <p:cNvSpPr/>
          <p:nvPr/>
        </p:nvSpPr>
        <p:spPr>
          <a:xfrm>
            <a:off x="8601885" y="4039289"/>
            <a:ext cx="1571625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SMART Recommendations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601885" y="4187059"/>
            <a:ext cx="1571625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ผ่าน 5 เกณฑ์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212947" y="4482600"/>
            <a:ext cx="3429000" cy="443311"/>
          </a:xfrm>
          <a:custGeom>
            <a:avLst/>
            <a:gdLst/>
            <a:ahLst/>
            <a:cxnLst/>
            <a:rect l="l" t="t" r="r" b="b"/>
            <a:pathLst>
              <a:path w="3429000" h="571500">
                <a:moveTo>
                  <a:pt x="0" y="0"/>
                </a:moveTo>
                <a:lnTo>
                  <a:pt x="3429000" y="0"/>
                </a:lnTo>
                <a:lnTo>
                  <a:pt x="3429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Shape 60"/>
          <p:cNvSpPr/>
          <p:nvPr/>
        </p:nvSpPr>
        <p:spPr>
          <a:xfrm>
            <a:off x="8337963" y="4581114"/>
            <a:ext cx="138906" cy="123142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19844" y="9922"/>
                </a:moveTo>
                <a:cubicBezTo>
                  <a:pt x="8899" y="9922"/>
                  <a:pt x="0" y="18821"/>
                  <a:pt x="0" y="29766"/>
                </a:cubicBezTo>
                <a:lnTo>
                  <a:pt x="0" y="128984"/>
                </a:lnTo>
                <a:cubicBezTo>
                  <a:pt x="0" y="139929"/>
                  <a:pt x="8899" y="148828"/>
                  <a:pt x="19844" y="148828"/>
                </a:cubicBezTo>
                <a:lnTo>
                  <a:pt x="119062" y="148828"/>
                </a:lnTo>
                <a:cubicBezTo>
                  <a:pt x="130008" y="148828"/>
                  <a:pt x="138906" y="139929"/>
                  <a:pt x="138906" y="128984"/>
                </a:cubicBezTo>
                <a:lnTo>
                  <a:pt x="138906" y="29766"/>
                </a:lnTo>
                <a:cubicBezTo>
                  <a:pt x="138906" y="18821"/>
                  <a:pt x="130008" y="9922"/>
                  <a:pt x="119062" y="9922"/>
                </a:cubicBezTo>
                <a:lnTo>
                  <a:pt x="19844" y="9922"/>
                </a:lnTo>
                <a:close/>
                <a:moveTo>
                  <a:pt x="95622" y="65949"/>
                </a:moveTo>
                <a:lnTo>
                  <a:pt x="70817" y="105637"/>
                </a:lnTo>
                <a:cubicBezTo>
                  <a:pt x="69515" y="107714"/>
                  <a:pt x="67283" y="109017"/>
                  <a:pt x="64833" y="109141"/>
                </a:cubicBezTo>
                <a:cubicBezTo>
                  <a:pt x="62384" y="109265"/>
                  <a:pt x="60027" y="108148"/>
                  <a:pt x="58570" y="106164"/>
                </a:cubicBezTo>
                <a:lnTo>
                  <a:pt x="43687" y="86320"/>
                </a:lnTo>
                <a:cubicBezTo>
                  <a:pt x="41207" y="83034"/>
                  <a:pt x="41889" y="78383"/>
                  <a:pt x="45176" y="75902"/>
                </a:cubicBezTo>
                <a:cubicBezTo>
                  <a:pt x="48462" y="73422"/>
                  <a:pt x="53113" y="74104"/>
                  <a:pt x="55594" y="77391"/>
                </a:cubicBezTo>
                <a:lnTo>
                  <a:pt x="63965" y="88553"/>
                </a:lnTo>
                <a:lnTo>
                  <a:pt x="83003" y="58074"/>
                </a:lnTo>
                <a:cubicBezTo>
                  <a:pt x="85173" y="54601"/>
                  <a:pt x="89762" y="53516"/>
                  <a:pt x="93266" y="55718"/>
                </a:cubicBezTo>
                <a:cubicBezTo>
                  <a:pt x="96769" y="57919"/>
                  <a:pt x="97823" y="62477"/>
                  <a:pt x="95622" y="6598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8601885" y="4556486"/>
            <a:ext cx="1309688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Implementation Plan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8601885" y="4704256"/>
            <a:ext cx="1309688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มี timeline + งบประมาณ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212947" y="4999797"/>
            <a:ext cx="3429000" cy="443311"/>
          </a:xfrm>
          <a:custGeom>
            <a:avLst/>
            <a:gdLst/>
            <a:ahLst/>
            <a:cxnLst/>
            <a:rect l="l" t="t" r="r" b="b"/>
            <a:pathLst>
              <a:path w="3429000" h="571500">
                <a:moveTo>
                  <a:pt x="0" y="0"/>
                </a:moveTo>
                <a:lnTo>
                  <a:pt x="3429000" y="0"/>
                </a:lnTo>
                <a:lnTo>
                  <a:pt x="3429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Shape 64"/>
          <p:cNvSpPr/>
          <p:nvPr/>
        </p:nvSpPr>
        <p:spPr>
          <a:xfrm>
            <a:off x="8337963" y="5098311"/>
            <a:ext cx="138906" cy="123142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19844" y="9922"/>
                </a:moveTo>
                <a:cubicBezTo>
                  <a:pt x="8899" y="9922"/>
                  <a:pt x="0" y="18821"/>
                  <a:pt x="0" y="29766"/>
                </a:cubicBezTo>
                <a:lnTo>
                  <a:pt x="0" y="128984"/>
                </a:lnTo>
                <a:cubicBezTo>
                  <a:pt x="0" y="139929"/>
                  <a:pt x="8899" y="148828"/>
                  <a:pt x="19844" y="148828"/>
                </a:cubicBezTo>
                <a:lnTo>
                  <a:pt x="119062" y="148828"/>
                </a:lnTo>
                <a:cubicBezTo>
                  <a:pt x="130008" y="148828"/>
                  <a:pt x="138906" y="139929"/>
                  <a:pt x="138906" y="128984"/>
                </a:cubicBezTo>
                <a:lnTo>
                  <a:pt x="138906" y="29766"/>
                </a:lnTo>
                <a:cubicBezTo>
                  <a:pt x="138906" y="18821"/>
                  <a:pt x="130008" y="9922"/>
                  <a:pt x="119062" y="9922"/>
                </a:cubicBezTo>
                <a:lnTo>
                  <a:pt x="19844" y="9922"/>
                </a:lnTo>
                <a:close/>
                <a:moveTo>
                  <a:pt x="95622" y="65949"/>
                </a:moveTo>
                <a:lnTo>
                  <a:pt x="70817" y="105637"/>
                </a:lnTo>
                <a:cubicBezTo>
                  <a:pt x="69515" y="107714"/>
                  <a:pt x="67283" y="109017"/>
                  <a:pt x="64833" y="109141"/>
                </a:cubicBezTo>
                <a:cubicBezTo>
                  <a:pt x="62384" y="109265"/>
                  <a:pt x="60027" y="108148"/>
                  <a:pt x="58570" y="106164"/>
                </a:cubicBezTo>
                <a:lnTo>
                  <a:pt x="43687" y="86320"/>
                </a:lnTo>
                <a:cubicBezTo>
                  <a:pt x="41207" y="83034"/>
                  <a:pt x="41889" y="78383"/>
                  <a:pt x="45176" y="75902"/>
                </a:cubicBezTo>
                <a:cubicBezTo>
                  <a:pt x="48462" y="73422"/>
                  <a:pt x="53113" y="74104"/>
                  <a:pt x="55594" y="77391"/>
                </a:cubicBezTo>
                <a:lnTo>
                  <a:pt x="63965" y="88553"/>
                </a:lnTo>
                <a:lnTo>
                  <a:pt x="83003" y="58074"/>
                </a:lnTo>
                <a:cubicBezTo>
                  <a:pt x="85173" y="54601"/>
                  <a:pt x="89762" y="53516"/>
                  <a:pt x="93266" y="55718"/>
                </a:cubicBezTo>
                <a:cubicBezTo>
                  <a:pt x="96769" y="57919"/>
                  <a:pt x="97823" y="62477"/>
                  <a:pt x="95622" y="6598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7" name="Text 65"/>
          <p:cNvSpPr/>
          <p:nvPr/>
        </p:nvSpPr>
        <p:spPr>
          <a:xfrm>
            <a:off x="8601885" y="5073682"/>
            <a:ext cx="1325563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M&amp;E Framework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8601885" y="5221453"/>
            <a:ext cx="1325563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มี KPI + baseline/target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8212947" y="5516993"/>
            <a:ext cx="3429000" cy="443311"/>
          </a:xfrm>
          <a:custGeom>
            <a:avLst/>
            <a:gdLst/>
            <a:ahLst/>
            <a:cxnLst/>
            <a:rect l="l" t="t" r="r" b="b"/>
            <a:pathLst>
              <a:path w="3429000" h="571500">
                <a:moveTo>
                  <a:pt x="0" y="0"/>
                </a:moveTo>
                <a:lnTo>
                  <a:pt x="3429000" y="0"/>
                </a:lnTo>
                <a:lnTo>
                  <a:pt x="3429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0" name="Shape 68"/>
          <p:cNvSpPr/>
          <p:nvPr/>
        </p:nvSpPr>
        <p:spPr>
          <a:xfrm>
            <a:off x="8337963" y="5615507"/>
            <a:ext cx="138906" cy="123142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19844" y="9922"/>
                </a:moveTo>
                <a:cubicBezTo>
                  <a:pt x="8899" y="9922"/>
                  <a:pt x="0" y="18821"/>
                  <a:pt x="0" y="29766"/>
                </a:cubicBezTo>
                <a:lnTo>
                  <a:pt x="0" y="128984"/>
                </a:lnTo>
                <a:cubicBezTo>
                  <a:pt x="0" y="139929"/>
                  <a:pt x="8899" y="148828"/>
                  <a:pt x="19844" y="148828"/>
                </a:cubicBezTo>
                <a:lnTo>
                  <a:pt x="119062" y="148828"/>
                </a:lnTo>
                <a:cubicBezTo>
                  <a:pt x="130008" y="148828"/>
                  <a:pt x="138906" y="139929"/>
                  <a:pt x="138906" y="128984"/>
                </a:cubicBezTo>
                <a:lnTo>
                  <a:pt x="138906" y="29766"/>
                </a:lnTo>
                <a:cubicBezTo>
                  <a:pt x="138906" y="18821"/>
                  <a:pt x="130008" y="9922"/>
                  <a:pt x="119062" y="9922"/>
                </a:cubicBezTo>
                <a:lnTo>
                  <a:pt x="19844" y="9922"/>
                </a:lnTo>
                <a:close/>
                <a:moveTo>
                  <a:pt x="95622" y="65949"/>
                </a:moveTo>
                <a:lnTo>
                  <a:pt x="70817" y="105637"/>
                </a:lnTo>
                <a:cubicBezTo>
                  <a:pt x="69515" y="107714"/>
                  <a:pt x="67283" y="109017"/>
                  <a:pt x="64833" y="109141"/>
                </a:cubicBezTo>
                <a:cubicBezTo>
                  <a:pt x="62384" y="109265"/>
                  <a:pt x="60027" y="108148"/>
                  <a:pt x="58570" y="106164"/>
                </a:cubicBezTo>
                <a:lnTo>
                  <a:pt x="43687" y="86320"/>
                </a:lnTo>
                <a:cubicBezTo>
                  <a:pt x="41207" y="83034"/>
                  <a:pt x="41889" y="78383"/>
                  <a:pt x="45176" y="75902"/>
                </a:cubicBezTo>
                <a:cubicBezTo>
                  <a:pt x="48462" y="73422"/>
                  <a:pt x="53113" y="74104"/>
                  <a:pt x="55594" y="77391"/>
                </a:cubicBezTo>
                <a:lnTo>
                  <a:pt x="63965" y="88553"/>
                </a:lnTo>
                <a:lnTo>
                  <a:pt x="83003" y="58074"/>
                </a:lnTo>
                <a:cubicBezTo>
                  <a:pt x="85173" y="54601"/>
                  <a:pt x="89762" y="53516"/>
                  <a:pt x="93266" y="55718"/>
                </a:cubicBezTo>
                <a:cubicBezTo>
                  <a:pt x="96769" y="57919"/>
                  <a:pt x="97823" y="62477"/>
                  <a:pt x="95622" y="6598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1" name="Text 69"/>
          <p:cNvSpPr/>
          <p:nvPr/>
        </p:nvSpPr>
        <p:spPr>
          <a:xfrm>
            <a:off x="8601885" y="5590879"/>
            <a:ext cx="2024062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All Deliverables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8601885" y="5738649"/>
            <a:ext cx="2024062" cy="147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Report + Policy Brief + Presentation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275447" y="6231217"/>
            <a:ext cx="11557000" cy="467940"/>
          </a:xfrm>
          <a:custGeom>
            <a:avLst/>
            <a:gdLst/>
            <a:ahLst/>
            <a:cxnLst/>
            <a:rect l="l" t="t" r="r" b="b"/>
            <a:pathLst>
              <a:path w="11557000" h="603250">
                <a:moveTo>
                  <a:pt x="0" y="0"/>
                </a:moveTo>
                <a:lnTo>
                  <a:pt x="11557000" y="0"/>
                </a:lnTo>
                <a:lnTo>
                  <a:pt x="11557000" y="603250"/>
                </a:lnTo>
                <a:lnTo>
                  <a:pt x="0" y="60325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4" name="Shape 72"/>
          <p:cNvSpPr/>
          <p:nvPr/>
        </p:nvSpPr>
        <p:spPr>
          <a:xfrm>
            <a:off x="3349542" y="6354359"/>
            <a:ext cx="285750" cy="221656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5" name="Text 73"/>
          <p:cNvSpPr/>
          <p:nvPr/>
        </p:nvSpPr>
        <p:spPr>
          <a:xfrm>
            <a:off x="3861510" y="6366674"/>
            <a:ext cx="4476750" cy="1970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ขอให้ทุกทีมประสบความสำเร็จใน Capstone Project!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8454743" y="6354359"/>
            <a:ext cx="321469" cy="221656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72734" y="-10548"/>
                </a:moveTo>
                <a:cubicBezTo>
                  <a:pt x="170445" y="-15013"/>
                  <a:pt x="165813" y="-17859"/>
                  <a:pt x="160790" y="-17859"/>
                </a:cubicBezTo>
                <a:cubicBezTo>
                  <a:pt x="155767" y="-17859"/>
                  <a:pt x="151135" y="-15013"/>
                  <a:pt x="148847" y="-10548"/>
                </a:cubicBezTo>
                <a:lnTo>
                  <a:pt x="107770" y="69931"/>
                </a:lnTo>
                <a:lnTo>
                  <a:pt x="18529" y="84106"/>
                </a:lnTo>
                <a:cubicBezTo>
                  <a:pt x="13562" y="84888"/>
                  <a:pt x="9432" y="88404"/>
                  <a:pt x="7869" y="93204"/>
                </a:cubicBezTo>
                <a:cubicBezTo>
                  <a:pt x="6307" y="98003"/>
                  <a:pt x="7590" y="103250"/>
                  <a:pt x="11106" y="106821"/>
                </a:cubicBezTo>
                <a:lnTo>
                  <a:pt x="74954" y="170724"/>
                </a:lnTo>
                <a:lnTo>
                  <a:pt x="60889" y="259966"/>
                </a:lnTo>
                <a:cubicBezTo>
                  <a:pt x="60108" y="264933"/>
                  <a:pt x="62173" y="269956"/>
                  <a:pt x="66247" y="272914"/>
                </a:cubicBezTo>
                <a:cubicBezTo>
                  <a:pt x="70321" y="275872"/>
                  <a:pt x="75679" y="276318"/>
                  <a:pt x="80200" y="274030"/>
                </a:cubicBezTo>
                <a:lnTo>
                  <a:pt x="160790" y="233065"/>
                </a:lnTo>
                <a:lnTo>
                  <a:pt x="241325" y="274030"/>
                </a:lnTo>
                <a:cubicBezTo>
                  <a:pt x="245790" y="276318"/>
                  <a:pt x="251203" y="275872"/>
                  <a:pt x="255277" y="272914"/>
                </a:cubicBezTo>
                <a:cubicBezTo>
                  <a:pt x="259352" y="269956"/>
                  <a:pt x="261417" y="264988"/>
                  <a:pt x="260635" y="259966"/>
                </a:cubicBezTo>
                <a:lnTo>
                  <a:pt x="246515" y="170724"/>
                </a:lnTo>
                <a:lnTo>
                  <a:pt x="310362" y="106821"/>
                </a:lnTo>
                <a:cubicBezTo>
                  <a:pt x="313934" y="103250"/>
                  <a:pt x="315162" y="98003"/>
                  <a:pt x="313599" y="93204"/>
                </a:cubicBezTo>
                <a:cubicBezTo>
                  <a:pt x="312037" y="88404"/>
                  <a:pt x="307963" y="84888"/>
                  <a:pt x="302940" y="84106"/>
                </a:cubicBezTo>
                <a:lnTo>
                  <a:pt x="213754" y="69931"/>
                </a:lnTo>
                <a:lnTo>
                  <a:pt x="172734" y="-10548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49250"/>
            <a:ext cx="63500" cy="508000"/>
          </a:xfrm>
          <a:custGeom>
            <a:avLst/>
            <a:gdLst/>
            <a:ahLst/>
            <a:cxnLst/>
            <a:rect l="l" t="t" r="r" b="b"/>
            <a:pathLst>
              <a:path w="63500" h="508000">
                <a:moveTo>
                  <a:pt x="0" y="0"/>
                </a:moveTo>
                <a:lnTo>
                  <a:pt x="63500" y="0"/>
                </a:lnTo>
                <a:lnTo>
                  <a:pt x="635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08000" y="317500"/>
            <a:ext cx="3341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kern="0" spc="50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OVERVIEW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17500" y="107950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เชื่อมโมดูล 1-4 เข้าด้วยกันแบบบูรณาการ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37844" y="548839"/>
            <a:ext cx="346868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Capstone Overview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080125" y="1199714"/>
            <a:ext cx="31750" cy="4794250"/>
          </a:xfrm>
          <a:custGeom>
            <a:avLst/>
            <a:gdLst/>
            <a:ahLst/>
            <a:cxnLst/>
            <a:rect l="l" t="t" r="r" b="b"/>
            <a:pathLst>
              <a:path w="31750" h="4794250">
                <a:moveTo>
                  <a:pt x="0" y="0"/>
                </a:moveTo>
                <a:lnTo>
                  <a:pt x="31750" y="0"/>
                </a:lnTo>
                <a:lnTo>
                  <a:pt x="31750" y="4794250"/>
                </a:lnTo>
                <a:lnTo>
                  <a:pt x="0" y="47942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236218" y="1199714"/>
            <a:ext cx="2000250" cy="1079500"/>
          </a:xfrm>
          <a:custGeom>
            <a:avLst/>
            <a:gdLst/>
            <a:ahLst/>
            <a:cxnLst/>
            <a:rect l="l" t="t" r="r" b="b"/>
            <a:pathLst>
              <a:path w="2000250" h="1079500">
                <a:moveTo>
                  <a:pt x="0" y="0"/>
                </a:moveTo>
                <a:lnTo>
                  <a:pt x="2000250" y="0"/>
                </a:lnTo>
                <a:lnTo>
                  <a:pt x="2000250" y="1079500"/>
                </a:lnTo>
                <a:lnTo>
                  <a:pt x="0" y="1079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236468" y="1199714"/>
            <a:ext cx="63500" cy="1079500"/>
          </a:xfrm>
          <a:custGeom>
            <a:avLst/>
            <a:gdLst/>
            <a:ahLst/>
            <a:cxnLst/>
            <a:rect l="l" t="t" r="r" b="b"/>
            <a:pathLst>
              <a:path w="63500" h="1079500">
                <a:moveTo>
                  <a:pt x="0" y="0"/>
                </a:moveTo>
                <a:lnTo>
                  <a:pt x="63500" y="0"/>
                </a:lnTo>
                <a:lnTo>
                  <a:pt x="63500" y="1079500"/>
                </a:lnTo>
                <a:lnTo>
                  <a:pt x="0" y="1079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317500" y="6184067"/>
            <a:ext cx="11557000" cy="603250"/>
          </a:xfrm>
          <a:custGeom>
            <a:avLst/>
            <a:gdLst/>
            <a:ahLst/>
            <a:cxnLst/>
            <a:rect l="l" t="t" r="r" b="b"/>
            <a:pathLst>
              <a:path w="11557000" h="603250">
                <a:moveTo>
                  <a:pt x="0" y="0"/>
                </a:moveTo>
                <a:lnTo>
                  <a:pt x="11557000" y="0"/>
                </a:lnTo>
                <a:lnTo>
                  <a:pt x="11557000" y="603250"/>
                </a:lnTo>
                <a:lnTo>
                  <a:pt x="0" y="6032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3152874" y="1272304"/>
            <a:ext cx="1746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Module 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176686" y="1589705"/>
            <a:ext cx="1722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125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Collection &amp; Analysis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184624" y="1843705"/>
            <a:ext cx="171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0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การรวบรวมและวิเคราะห์ข้อมูล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31656" y="1335705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0" y="0"/>
                </a:moveTo>
                <a:lnTo>
                  <a:pt x="635000" y="0"/>
                </a:lnTo>
                <a:lnTo>
                  <a:pt x="6350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846961" y="1534143"/>
            <a:ext cx="208359" cy="238125"/>
          </a:xfrm>
          <a:custGeom>
            <a:avLst/>
            <a:gdLst/>
            <a:ahLst/>
            <a:cxnLst/>
            <a:rect l="l" t="t" r="r" b="b"/>
            <a:pathLst>
              <a:path w="208359" h="238125">
                <a:moveTo>
                  <a:pt x="208359" y="95715"/>
                </a:moveTo>
                <a:cubicBezTo>
                  <a:pt x="201476" y="100273"/>
                  <a:pt x="193570" y="103947"/>
                  <a:pt x="185338" y="106877"/>
                </a:cubicBezTo>
                <a:cubicBezTo>
                  <a:pt x="163478" y="114691"/>
                  <a:pt x="134782" y="119062"/>
                  <a:pt x="104180" y="119062"/>
                </a:cubicBezTo>
                <a:cubicBezTo>
                  <a:pt x="73577" y="119062"/>
                  <a:pt x="44834" y="114644"/>
                  <a:pt x="23022" y="106877"/>
                </a:cubicBezTo>
                <a:cubicBezTo>
                  <a:pt x="14836" y="103947"/>
                  <a:pt x="6883" y="100273"/>
                  <a:pt x="0" y="95715"/>
                </a:cubicBezTo>
                <a:lnTo>
                  <a:pt x="0" y="133945"/>
                </a:lnTo>
                <a:cubicBezTo>
                  <a:pt x="0" y="154502"/>
                  <a:pt x="46648" y="171152"/>
                  <a:pt x="104180" y="171152"/>
                </a:cubicBezTo>
                <a:cubicBezTo>
                  <a:pt x="161711" y="171152"/>
                  <a:pt x="208359" y="154502"/>
                  <a:pt x="208359" y="133945"/>
                </a:cubicBezTo>
                <a:lnTo>
                  <a:pt x="208359" y="95715"/>
                </a:lnTo>
                <a:close/>
                <a:moveTo>
                  <a:pt x="208359" y="59531"/>
                </a:moveTo>
                <a:lnTo>
                  <a:pt x="208359" y="37207"/>
                </a:lnTo>
                <a:cubicBezTo>
                  <a:pt x="208359" y="16650"/>
                  <a:pt x="161711" y="0"/>
                  <a:pt x="104180" y="0"/>
                </a:cubicBezTo>
                <a:cubicBezTo>
                  <a:pt x="46648" y="0"/>
                  <a:pt x="0" y="16650"/>
                  <a:pt x="0" y="37207"/>
                </a:cubicBezTo>
                <a:lnTo>
                  <a:pt x="0" y="59531"/>
                </a:lnTo>
                <a:cubicBezTo>
                  <a:pt x="0" y="80088"/>
                  <a:pt x="46648" y="96738"/>
                  <a:pt x="104180" y="96738"/>
                </a:cubicBezTo>
                <a:cubicBezTo>
                  <a:pt x="161711" y="96738"/>
                  <a:pt x="208359" y="80088"/>
                  <a:pt x="208359" y="59531"/>
                </a:cubicBezTo>
                <a:close/>
                <a:moveTo>
                  <a:pt x="185338" y="181291"/>
                </a:moveTo>
                <a:cubicBezTo>
                  <a:pt x="163525" y="189058"/>
                  <a:pt x="134829" y="193477"/>
                  <a:pt x="104180" y="193477"/>
                </a:cubicBezTo>
                <a:cubicBezTo>
                  <a:pt x="73530" y="193477"/>
                  <a:pt x="44834" y="189058"/>
                  <a:pt x="23022" y="181291"/>
                </a:cubicBezTo>
                <a:cubicBezTo>
                  <a:pt x="14836" y="178361"/>
                  <a:pt x="6883" y="174687"/>
                  <a:pt x="0" y="170129"/>
                </a:cubicBezTo>
                <a:lnTo>
                  <a:pt x="0" y="200918"/>
                </a:lnTo>
                <a:cubicBezTo>
                  <a:pt x="0" y="221475"/>
                  <a:pt x="46648" y="238125"/>
                  <a:pt x="104180" y="238125"/>
                </a:cubicBezTo>
                <a:cubicBezTo>
                  <a:pt x="161711" y="238125"/>
                  <a:pt x="208359" y="221475"/>
                  <a:pt x="208359" y="200918"/>
                </a:cubicBezTo>
                <a:lnTo>
                  <a:pt x="208359" y="170129"/>
                </a:lnTo>
                <a:cubicBezTo>
                  <a:pt x="201476" y="174687"/>
                  <a:pt x="193570" y="178361"/>
                  <a:pt x="185338" y="181291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774656" y="1430955"/>
            <a:ext cx="4953000" cy="444500"/>
          </a:xfrm>
          <a:custGeom>
            <a:avLst/>
            <a:gdLst/>
            <a:ahLst/>
            <a:cxnLst/>
            <a:rect l="l" t="t" r="r" b="b"/>
            <a:pathLst>
              <a:path w="4953000" h="444500">
                <a:moveTo>
                  <a:pt x="0" y="0"/>
                </a:moveTo>
                <a:lnTo>
                  <a:pt x="4953000" y="0"/>
                </a:lnTo>
                <a:lnTo>
                  <a:pt x="49530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6901656" y="1557955"/>
            <a:ext cx="476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Output:</a:t>
            </a: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ข้อมูลพื้นฐานและสถิติสำคัญ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70656" y="2669105"/>
            <a:ext cx="4953000" cy="444500"/>
          </a:xfrm>
          <a:custGeom>
            <a:avLst/>
            <a:gdLst/>
            <a:ahLst/>
            <a:cxnLst/>
            <a:rect l="l" t="t" r="r" b="b"/>
            <a:pathLst>
              <a:path w="4953000" h="444500">
                <a:moveTo>
                  <a:pt x="0" y="0"/>
                </a:moveTo>
                <a:lnTo>
                  <a:pt x="4953000" y="0"/>
                </a:lnTo>
                <a:lnTo>
                  <a:pt x="49530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234156" y="2796105"/>
            <a:ext cx="476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Output:</a:t>
            </a: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สาเหตุหลักของปัญหา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631656" y="2573855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0" y="0"/>
                </a:moveTo>
                <a:lnTo>
                  <a:pt x="635000" y="0"/>
                </a:lnTo>
                <a:lnTo>
                  <a:pt x="6350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5832078" y="2772293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193477" y="96738"/>
                </a:moveTo>
                <a:cubicBezTo>
                  <a:pt x="193477" y="118086"/>
                  <a:pt x="186547" y="137806"/>
                  <a:pt x="174873" y="153805"/>
                </a:cubicBezTo>
                <a:lnTo>
                  <a:pt x="233753" y="212731"/>
                </a:lnTo>
                <a:cubicBezTo>
                  <a:pt x="239567" y="218545"/>
                  <a:pt x="239567" y="227986"/>
                  <a:pt x="233753" y="233800"/>
                </a:cubicBezTo>
                <a:cubicBezTo>
                  <a:pt x="227940" y="239613"/>
                  <a:pt x="218498" y="239613"/>
                  <a:pt x="212685" y="233800"/>
                </a:cubicBezTo>
                <a:lnTo>
                  <a:pt x="153805" y="174873"/>
                </a:lnTo>
                <a:cubicBezTo>
                  <a:pt x="137806" y="186547"/>
                  <a:pt x="118086" y="193477"/>
                  <a:pt x="96738" y="193477"/>
                </a:cubicBezTo>
                <a:cubicBezTo>
                  <a:pt x="43300" y="193477"/>
                  <a:pt x="0" y="150177"/>
                  <a:pt x="0" y="96738"/>
                </a:cubicBezTo>
                <a:cubicBezTo>
                  <a:pt x="0" y="43300"/>
                  <a:pt x="43300" y="0"/>
                  <a:pt x="96738" y="0"/>
                </a:cubicBezTo>
                <a:cubicBezTo>
                  <a:pt x="150177" y="0"/>
                  <a:pt x="193477" y="43300"/>
                  <a:pt x="193477" y="96738"/>
                </a:cubicBezTo>
                <a:close/>
                <a:moveTo>
                  <a:pt x="96738" y="163711"/>
                </a:moveTo>
                <a:cubicBezTo>
                  <a:pt x="133701" y="163711"/>
                  <a:pt x="163711" y="133701"/>
                  <a:pt x="163711" y="96738"/>
                </a:cubicBezTo>
                <a:cubicBezTo>
                  <a:pt x="163711" y="59775"/>
                  <a:pt x="133701" y="29766"/>
                  <a:pt x="96738" y="29766"/>
                </a:cubicBezTo>
                <a:cubicBezTo>
                  <a:pt x="59775" y="29766"/>
                  <a:pt x="29766" y="59775"/>
                  <a:pt x="29766" y="96738"/>
                </a:cubicBezTo>
                <a:cubicBezTo>
                  <a:pt x="29766" y="133701"/>
                  <a:pt x="59775" y="163711"/>
                  <a:pt x="96738" y="163711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806406" y="2351705"/>
            <a:ext cx="1627188" cy="1079500"/>
          </a:xfrm>
          <a:custGeom>
            <a:avLst/>
            <a:gdLst/>
            <a:ahLst/>
            <a:cxnLst/>
            <a:rect l="l" t="t" r="r" b="b"/>
            <a:pathLst>
              <a:path w="1627188" h="1079500">
                <a:moveTo>
                  <a:pt x="0" y="0"/>
                </a:moveTo>
                <a:lnTo>
                  <a:pt x="1627188" y="0"/>
                </a:lnTo>
                <a:lnTo>
                  <a:pt x="1627188" y="1079500"/>
                </a:lnTo>
                <a:lnTo>
                  <a:pt x="0" y="1079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6806406" y="2351705"/>
            <a:ext cx="63500" cy="1079500"/>
          </a:xfrm>
          <a:custGeom>
            <a:avLst/>
            <a:gdLst/>
            <a:ahLst/>
            <a:cxnLst/>
            <a:rect l="l" t="t" r="r" b="b"/>
            <a:pathLst>
              <a:path w="63500" h="1079500">
                <a:moveTo>
                  <a:pt x="0" y="0"/>
                </a:moveTo>
                <a:lnTo>
                  <a:pt x="63500" y="0"/>
                </a:lnTo>
                <a:lnTo>
                  <a:pt x="63500" y="1079500"/>
                </a:lnTo>
                <a:lnTo>
                  <a:pt x="0" y="10795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996906" y="2510455"/>
            <a:ext cx="13731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Module 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996906" y="2827855"/>
            <a:ext cx="1349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Root Cause Analysis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996906" y="3081855"/>
            <a:ext cx="13414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การวิเคราะห์สาเหตุราก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497758" y="3589856"/>
            <a:ext cx="1595438" cy="1079500"/>
          </a:xfrm>
          <a:custGeom>
            <a:avLst/>
            <a:gdLst/>
            <a:ahLst/>
            <a:cxnLst/>
            <a:rect l="l" t="t" r="r" b="b"/>
            <a:pathLst>
              <a:path w="1595438" h="1079500">
                <a:moveTo>
                  <a:pt x="0" y="0"/>
                </a:moveTo>
                <a:lnTo>
                  <a:pt x="1595438" y="0"/>
                </a:lnTo>
                <a:lnTo>
                  <a:pt x="1595438" y="1079500"/>
                </a:lnTo>
                <a:lnTo>
                  <a:pt x="0" y="1079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5093196" y="3589856"/>
            <a:ext cx="63500" cy="1079500"/>
          </a:xfrm>
          <a:custGeom>
            <a:avLst/>
            <a:gdLst/>
            <a:ahLst/>
            <a:cxnLst/>
            <a:rect l="l" t="t" r="r" b="b"/>
            <a:pathLst>
              <a:path w="63500" h="1079500">
                <a:moveTo>
                  <a:pt x="0" y="0"/>
                </a:moveTo>
                <a:lnTo>
                  <a:pt x="63500" y="0"/>
                </a:lnTo>
                <a:lnTo>
                  <a:pt x="63500" y="1079500"/>
                </a:lnTo>
                <a:lnTo>
                  <a:pt x="0" y="1079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3561258" y="3748606"/>
            <a:ext cx="134143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Module 3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585071" y="4066008"/>
            <a:ext cx="1317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125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Policy Analysis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593008" y="4320008"/>
            <a:ext cx="1309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0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การวิเคราะห์เชิงนโยบาย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631656" y="3812008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0" y="0"/>
                </a:moveTo>
                <a:lnTo>
                  <a:pt x="635000" y="0"/>
                </a:lnTo>
                <a:lnTo>
                  <a:pt x="6350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5802312" y="4010445"/>
            <a:ext cx="297656" cy="238125"/>
          </a:xfrm>
          <a:custGeom>
            <a:avLst/>
            <a:gdLst/>
            <a:ahLst/>
            <a:cxnLst/>
            <a:rect l="l" t="t" r="r" b="b"/>
            <a:pathLst>
              <a:path w="297656" h="238125">
                <a:moveTo>
                  <a:pt x="178594" y="14883"/>
                </a:moveTo>
                <a:lnTo>
                  <a:pt x="238125" y="14883"/>
                </a:lnTo>
                <a:cubicBezTo>
                  <a:pt x="246357" y="14883"/>
                  <a:pt x="253008" y="21534"/>
                  <a:pt x="253008" y="29766"/>
                </a:cubicBezTo>
                <a:cubicBezTo>
                  <a:pt x="253008" y="37998"/>
                  <a:pt x="246357" y="44648"/>
                  <a:pt x="238125" y="44648"/>
                </a:cubicBezTo>
                <a:lnTo>
                  <a:pt x="185291" y="44648"/>
                </a:lnTo>
                <a:cubicBezTo>
                  <a:pt x="182873" y="56648"/>
                  <a:pt x="174641" y="66554"/>
                  <a:pt x="163711" y="71298"/>
                </a:cubicBezTo>
                <a:lnTo>
                  <a:pt x="163711" y="208359"/>
                </a:lnTo>
                <a:lnTo>
                  <a:pt x="238125" y="208359"/>
                </a:lnTo>
                <a:cubicBezTo>
                  <a:pt x="246357" y="208359"/>
                  <a:pt x="253008" y="215010"/>
                  <a:pt x="253008" y="223242"/>
                </a:cubicBezTo>
                <a:cubicBezTo>
                  <a:pt x="253008" y="231474"/>
                  <a:pt x="246357" y="238125"/>
                  <a:pt x="238125" y="238125"/>
                </a:cubicBezTo>
                <a:lnTo>
                  <a:pt x="59531" y="238125"/>
                </a:lnTo>
                <a:cubicBezTo>
                  <a:pt x="51299" y="238125"/>
                  <a:pt x="44648" y="231474"/>
                  <a:pt x="44648" y="223242"/>
                </a:cubicBezTo>
                <a:cubicBezTo>
                  <a:pt x="44648" y="215010"/>
                  <a:pt x="51299" y="208359"/>
                  <a:pt x="59531" y="208359"/>
                </a:cubicBezTo>
                <a:lnTo>
                  <a:pt x="133945" y="208359"/>
                </a:lnTo>
                <a:lnTo>
                  <a:pt x="133945" y="71298"/>
                </a:lnTo>
                <a:cubicBezTo>
                  <a:pt x="123016" y="66508"/>
                  <a:pt x="114784" y="56601"/>
                  <a:pt x="112365" y="44648"/>
                </a:cubicBezTo>
                <a:lnTo>
                  <a:pt x="59531" y="44648"/>
                </a:lnTo>
                <a:cubicBezTo>
                  <a:pt x="51299" y="44648"/>
                  <a:pt x="44648" y="37998"/>
                  <a:pt x="44648" y="29766"/>
                </a:cubicBezTo>
                <a:cubicBezTo>
                  <a:pt x="44648" y="21534"/>
                  <a:pt x="51299" y="14883"/>
                  <a:pt x="59531" y="14883"/>
                </a:cubicBezTo>
                <a:lnTo>
                  <a:pt x="119062" y="14883"/>
                </a:lnTo>
                <a:cubicBezTo>
                  <a:pt x="125853" y="5860"/>
                  <a:pt x="136643" y="0"/>
                  <a:pt x="148828" y="0"/>
                </a:cubicBezTo>
                <a:cubicBezTo>
                  <a:pt x="161013" y="0"/>
                  <a:pt x="171803" y="5860"/>
                  <a:pt x="178594" y="14883"/>
                </a:cubicBezTo>
                <a:close/>
                <a:moveTo>
                  <a:pt x="204453" y="148828"/>
                </a:moveTo>
                <a:lnTo>
                  <a:pt x="271797" y="148828"/>
                </a:lnTo>
                <a:lnTo>
                  <a:pt x="238125" y="91064"/>
                </a:lnTo>
                <a:lnTo>
                  <a:pt x="204453" y="148828"/>
                </a:lnTo>
                <a:close/>
                <a:moveTo>
                  <a:pt x="238125" y="193477"/>
                </a:moveTo>
                <a:cubicBezTo>
                  <a:pt x="208871" y="193477"/>
                  <a:pt x="184547" y="177664"/>
                  <a:pt x="179524" y="156781"/>
                </a:cubicBezTo>
                <a:cubicBezTo>
                  <a:pt x="178315" y="151665"/>
                  <a:pt x="179989" y="146410"/>
                  <a:pt x="182640" y="141852"/>
                </a:cubicBezTo>
                <a:lnTo>
                  <a:pt x="226916" y="65949"/>
                </a:lnTo>
                <a:cubicBezTo>
                  <a:pt x="229242" y="61950"/>
                  <a:pt x="233521" y="59531"/>
                  <a:pt x="238125" y="59531"/>
                </a:cubicBezTo>
                <a:cubicBezTo>
                  <a:pt x="242729" y="59531"/>
                  <a:pt x="247008" y="61996"/>
                  <a:pt x="249334" y="65949"/>
                </a:cubicBezTo>
                <a:lnTo>
                  <a:pt x="293610" y="141852"/>
                </a:lnTo>
                <a:cubicBezTo>
                  <a:pt x="296261" y="146410"/>
                  <a:pt x="297935" y="151665"/>
                  <a:pt x="296726" y="156781"/>
                </a:cubicBezTo>
                <a:cubicBezTo>
                  <a:pt x="291703" y="177617"/>
                  <a:pt x="267379" y="193477"/>
                  <a:pt x="238125" y="193477"/>
                </a:cubicBezTo>
                <a:close/>
                <a:moveTo>
                  <a:pt x="58973" y="91064"/>
                </a:moveTo>
                <a:lnTo>
                  <a:pt x="25301" y="148828"/>
                </a:lnTo>
                <a:lnTo>
                  <a:pt x="92692" y="148828"/>
                </a:lnTo>
                <a:lnTo>
                  <a:pt x="58973" y="91064"/>
                </a:lnTo>
                <a:close/>
                <a:moveTo>
                  <a:pt x="419" y="156781"/>
                </a:moveTo>
                <a:cubicBezTo>
                  <a:pt x="-791" y="151665"/>
                  <a:pt x="884" y="146410"/>
                  <a:pt x="3535" y="141852"/>
                </a:cubicBezTo>
                <a:lnTo>
                  <a:pt x="47811" y="65949"/>
                </a:lnTo>
                <a:cubicBezTo>
                  <a:pt x="50136" y="61950"/>
                  <a:pt x="54415" y="59531"/>
                  <a:pt x="59020" y="59531"/>
                </a:cubicBezTo>
                <a:cubicBezTo>
                  <a:pt x="63624" y="59531"/>
                  <a:pt x="67903" y="61996"/>
                  <a:pt x="70228" y="65949"/>
                </a:cubicBezTo>
                <a:lnTo>
                  <a:pt x="114505" y="141852"/>
                </a:lnTo>
                <a:cubicBezTo>
                  <a:pt x="117156" y="146410"/>
                  <a:pt x="118830" y="151665"/>
                  <a:pt x="117621" y="156781"/>
                </a:cubicBezTo>
                <a:cubicBezTo>
                  <a:pt x="112598" y="177617"/>
                  <a:pt x="88274" y="193477"/>
                  <a:pt x="59020" y="193477"/>
                </a:cubicBezTo>
                <a:cubicBezTo>
                  <a:pt x="29766" y="193477"/>
                  <a:pt x="5442" y="177664"/>
                  <a:pt x="419" y="156781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6774656" y="3907258"/>
            <a:ext cx="4953000" cy="444500"/>
          </a:xfrm>
          <a:custGeom>
            <a:avLst/>
            <a:gdLst/>
            <a:ahLst/>
            <a:cxnLst/>
            <a:rect l="l" t="t" r="r" b="b"/>
            <a:pathLst>
              <a:path w="4953000" h="444500">
                <a:moveTo>
                  <a:pt x="0" y="0"/>
                </a:moveTo>
                <a:lnTo>
                  <a:pt x="4953000" y="0"/>
                </a:lnTo>
                <a:lnTo>
                  <a:pt x="49530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6901656" y="4034258"/>
            <a:ext cx="476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Output:</a:t>
            </a: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ตัวเลือกนโยบายที่เหมาะสม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70656" y="5145407"/>
            <a:ext cx="4953000" cy="444500"/>
          </a:xfrm>
          <a:custGeom>
            <a:avLst/>
            <a:gdLst/>
            <a:ahLst/>
            <a:cxnLst/>
            <a:rect l="l" t="t" r="r" b="b"/>
            <a:pathLst>
              <a:path w="4953000" h="444500">
                <a:moveTo>
                  <a:pt x="0" y="0"/>
                </a:moveTo>
                <a:lnTo>
                  <a:pt x="4953000" y="0"/>
                </a:lnTo>
                <a:lnTo>
                  <a:pt x="49530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234156" y="5272407"/>
            <a:ext cx="476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Output:</a:t>
            </a:r>
            <a:r>
              <a:rPr lang="en-US" sz="100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ข้อเสนอที่ SMART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631656" y="5050157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0" y="0"/>
                </a:moveTo>
                <a:lnTo>
                  <a:pt x="635000" y="0"/>
                </a:lnTo>
                <a:lnTo>
                  <a:pt x="6350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5861844" y="5248594"/>
            <a:ext cx="178594" cy="238125"/>
          </a:xfrm>
          <a:custGeom>
            <a:avLst/>
            <a:gdLst/>
            <a:ahLst/>
            <a:cxnLst/>
            <a:rect l="l" t="t" r="r" b="b"/>
            <a:pathLst>
              <a:path w="178594" h="238125">
                <a:moveTo>
                  <a:pt x="136224" y="178594"/>
                </a:moveTo>
                <a:cubicBezTo>
                  <a:pt x="139619" y="168222"/>
                  <a:pt x="146410" y="158828"/>
                  <a:pt x="154084" y="150735"/>
                </a:cubicBezTo>
                <a:cubicBezTo>
                  <a:pt x="169292" y="134736"/>
                  <a:pt x="178594" y="113109"/>
                  <a:pt x="178594" y="89297"/>
                </a:cubicBezTo>
                <a:cubicBezTo>
                  <a:pt x="178594" y="39998"/>
                  <a:pt x="138596" y="0"/>
                  <a:pt x="89297" y="0"/>
                </a:cubicBezTo>
                <a:cubicBezTo>
                  <a:pt x="39998" y="0"/>
                  <a:pt x="0" y="39998"/>
                  <a:pt x="0" y="89297"/>
                </a:cubicBezTo>
                <a:cubicBezTo>
                  <a:pt x="0" y="113109"/>
                  <a:pt x="9302" y="134736"/>
                  <a:pt x="24510" y="150735"/>
                </a:cubicBezTo>
                <a:cubicBezTo>
                  <a:pt x="32184" y="158828"/>
                  <a:pt x="39021" y="168222"/>
                  <a:pt x="42370" y="178594"/>
                </a:cubicBezTo>
                <a:lnTo>
                  <a:pt x="136178" y="178594"/>
                </a:lnTo>
                <a:close/>
                <a:moveTo>
                  <a:pt x="133945" y="200918"/>
                </a:moveTo>
                <a:lnTo>
                  <a:pt x="44648" y="200918"/>
                </a:lnTo>
                <a:lnTo>
                  <a:pt x="44648" y="208359"/>
                </a:lnTo>
                <a:cubicBezTo>
                  <a:pt x="44648" y="228916"/>
                  <a:pt x="61299" y="245566"/>
                  <a:pt x="81855" y="245566"/>
                </a:cubicBezTo>
                <a:lnTo>
                  <a:pt x="96738" y="245566"/>
                </a:lnTo>
                <a:cubicBezTo>
                  <a:pt x="117295" y="245566"/>
                  <a:pt x="133945" y="228916"/>
                  <a:pt x="133945" y="208359"/>
                </a:cubicBezTo>
                <a:lnTo>
                  <a:pt x="133945" y="200918"/>
                </a:lnTo>
                <a:close/>
                <a:moveTo>
                  <a:pt x="85576" y="52090"/>
                </a:moveTo>
                <a:cubicBezTo>
                  <a:pt x="67066" y="52090"/>
                  <a:pt x="52090" y="67066"/>
                  <a:pt x="52090" y="85576"/>
                </a:cubicBezTo>
                <a:cubicBezTo>
                  <a:pt x="52090" y="91762"/>
                  <a:pt x="47113" y="96738"/>
                  <a:pt x="40928" y="96738"/>
                </a:cubicBezTo>
                <a:cubicBezTo>
                  <a:pt x="34742" y="96738"/>
                  <a:pt x="29766" y="91762"/>
                  <a:pt x="29766" y="85576"/>
                </a:cubicBezTo>
                <a:cubicBezTo>
                  <a:pt x="29766" y="54741"/>
                  <a:pt x="54741" y="29766"/>
                  <a:pt x="85576" y="29766"/>
                </a:cubicBezTo>
                <a:cubicBezTo>
                  <a:pt x="91762" y="29766"/>
                  <a:pt x="96738" y="34742"/>
                  <a:pt x="96738" y="40928"/>
                </a:cubicBezTo>
                <a:cubicBezTo>
                  <a:pt x="96738" y="47113"/>
                  <a:pt x="91762" y="52090"/>
                  <a:pt x="85576" y="5209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806406" y="4828008"/>
            <a:ext cx="1897063" cy="1079500"/>
          </a:xfrm>
          <a:custGeom>
            <a:avLst/>
            <a:gdLst/>
            <a:ahLst/>
            <a:cxnLst/>
            <a:rect l="l" t="t" r="r" b="b"/>
            <a:pathLst>
              <a:path w="1897063" h="1079500">
                <a:moveTo>
                  <a:pt x="0" y="0"/>
                </a:moveTo>
                <a:lnTo>
                  <a:pt x="1897063" y="0"/>
                </a:lnTo>
                <a:lnTo>
                  <a:pt x="1897063" y="1079500"/>
                </a:lnTo>
                <a:lnTo>
                  <a:pt x="0" y="1079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6806406" y="4828008"/>
            <a:ext cx="63500" cy="1079500"/>
          </a:xfrm>
          <a:custGeom>
            <a:avLst/>
            <a:gdLst/>
            <a:ahLst/>
            <a:cxnLst/>
            <a:rect l="l" t="t" r="r" b="b"/>
            <a:pathLst>
              <a:path w="63500" h="1079500">
                <a:moveTo>
                  <a:pt x="0" y="0"/>
                </a:moveTo>
                <a:lnTo>
                  <a:pt x="63500" y="0"/>
                </a:lnTo>
                <a:lnTo>
                  <a:pt x="63500" y="1079500"/>
                </a:lnTo>
                <a:lnTo>
                  <a:pt x="0" y="10795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996906" y="4986758"/>
            <a:ext cx="16430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Module 4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996906" y="5304157"/>
            <a:ext cx="1619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Recommendation &amp; Plan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996906" y="5558157"/>
            <a:ext cx="1611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ข้อเสนอและแผนปฏิบัติการ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2974181" y="625665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3549650" y="6272532"/>
            <a:ext cx="489743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End-to-End Integration: จากข้อมูลสู่การเปลี่ยนแปลงจริง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638381" y="625665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49250"/>
            <a:ext cx="63500" cy="508000"/>
          </a:xfrm>
          <a:custGeom>
            <a:avLst/>
            <a:gdLst/>
            <a:ahLst/>
            <a:cxnLst/>
            <a:rect l="l" t="t" r="r" b="b"/>
            <a:pathLst>
              <a:path w="63500" h="508000">
                <a:moveTo>
                  <a:pt x="0" y="0"/>
                </a:moveTo>
                <a:lnTo>
                  <a:pt x="63500" y="0"/>
                </a:lnTo>
                <a:lnTo>
                  <a:pt x="635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08000" y="317500"/>
            <a:ext cx="417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kern="0" spc="50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SCHEDULE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508000"/>
            <a:ext cx="4302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Day Schedule (8 ชั่วโมง)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17500" y="107950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ภาพรวมเวลาการทำงานตลอดวัน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478577" y="1504282"/>
            <a:ext cx="30331" cy="5111750"/>
          </a:xfrm>
          <a:custGeom>
            <a:avLst/>
            <a:gdLst/>
            <a:ahLst/>
            <a:cxnLst/>
            <a:rect l="l" t="t" r="r" b="b"/>
            <a:pathLst>
              <a:path w="31750" h="6858000">
                <a:moveTo>
                  <a:pt x="0" y="0"/>
                </a:moveTo>
                <a:lnTo>
                  <a:pt x="31750" y="0"/>
                </a:lnTo>
                <a:lnTo>
                  <a:pt x="317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08000" y="1504282"/>
            <a:ext cx="970577" cy="473310"/>
          </a:xfrm>
          <a:custGeom>
            <a:avLst/>
            <a:gdLst/>
            <a:ahLst/>
            <a:cxnLst/>
            <a:rect l="l" t="t" r="r" b="b"/>
            <a:pathLst>
              <a:path w="1016000" h="635000">
                <a:moveTo>
                  <a:pt x="0" y="0"/>
                </a:moveTo>
                <a:lnTo>
                  <a:pt x="1016000" y="0"/>
                </a:lnTo>
                <a:lnTo>
                  <a:pt x="10160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53496" y="1575279"/>
            <a:ext cx="879585" cy="18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09:00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68661" y="1764529"/>
            <a:ext cx="849255" cy="1419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- 10:30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660560" y="1598944"/>
            <a:ext cx="242644" cy="189324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0" y="0"/>
                </a:moveTo>
                <a:lnTo>
                  <a:pt x="254000" y="0"/>
                </a:lnTo>
                <a:lnTo>
                  <a:pt x="254000" y="254000"/>
                </a:lnTo>
                <a:lnTo>
                  <a:pt x="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508000" y="2616561"/>
            <a:ext cx="970577" cy="473310"/>
          </a:xfrm>
          <a:custGeom>
            <a:avLst/>
            <a:gdLst/>
            <a:ahLst/>
            <a:cxnLst/>
            <a:rect l="l" t="t" r="r" b="b"/>
            <a:pathLst>
              <a:path w="1016000" h="635000">
                <a:moveTo>
                  <a:pt x="0" y="0"/>
                </a:moveTo>
                <a:lnTo>
                  <a:pt x="1016000" y="0"/>
                </a:lnTo>
                <a:lnTo>
                  <a:pt x="10160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553496" y="2687557"/>
            <a:ext cx="879585" cy="18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10:45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68661" y="2876808"/>
            <a:ext cx="849255" cy="1419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- 12:15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660560" y="2711223"/>
            <a:ext cx="242644" cy="189324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0" y="0"/>
                </a:moveTo>
                <a:lnTo>
                  <a:pt x="254000" y="0"/>
                </a:lnTo>
                <a:lnTo>
                  <a:pt x="254000" y="254000"/>
                </a:lnTo>
                <a:lnTo>
                  <a:pt x="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508000" y="3728840"/>
            <a:ext cx="970577" cy="473310"/>
          </a:xfrm>
          <a:custGeom>
            <a:avLst/>
            <a:gdLst/>
            <a:ahLst/>
            <a:cxnLst/>
            <a:rect l="l" t="t" r="r" b="b"/>
            <a:pathLst>
              <a:path w="1016000" h="635000">
                <a:moveTo>
                  <a:pt x="0" y="0"/>
                </a:moveTo>
                <a:lnTo>
                  <a:pt x="1016000" y="0"/>
                </a:lnTo>
                <a:lnTo>
                  <a:pt x="10160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553496" y="3799836"/>
            <a:ext cx="879585" cy="18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13:00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68661" y="3989087"/>
            <a:ext cx="849255" cy="1419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- 14:30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660560" y="3823502"/>
            <a:ext cx="242644" cy="189324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0" y="0"/>
                </a:moveTo>
                <a:lnTo>
                  <a:pt x="254000" y="0"/>
                </a:lnTo>
                <a:lnTo>
                  <a:pt x="254000" y="254000"/>
                </a:lnTo>
                <a:lnTo>
                  <a:pt x="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508000" y="4841119"/>
            <a:ext cx="970577" cy="473310"/>
          </a:xfrm>
          <a:custGeom>
            <a:avLst/>
            <a:gdLst/>
            <a:ahLst/>
            <a:cxnLst/>
            <a:rect l="l" t="t" r="r" b="b"/>
            <a:pathLst>
              <a:path w="1016000" h="635000">
                <a:moveTo>
                  <a:pt x="0" y="0"/>
                </a:moveTo>
                <a:lnTo>
                  <a:pt x="1016000" y="0"/>
                </a:lnTo>
                <a:lnTo>
                  <a:pt x="10160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553496" y="4912115"/>
            <a:ext cx="879585" cy="18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14:45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568661" y="5101366"/>
            <a:ext cx="849255" cy="1419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- 16:15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660560" y="4935781"/>
            <a:ext cx="242644" cy="189324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0" y="0"/>
                </a:moveTo>
                <a:lnTo>
                  <a:pt x="254000" y="0"/>
                </a:lnTo>
                <a:lnTo>
                  <a:pt x="254000" y="254000"/>
                </a:lnTo>
                <a:lnTo>
                  <a:pt x="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F010A92-5DA2-37FF-D775-9DCC09AAED5D}"/>
              </a:ext>
            </a:extLst>
          </p:cNvPr>
          <p:cNvGrpSpPr/>
          <p:nvPr/>
        </p:nvGrpSpPr>
        <p:grpSpPr>
          <a:xfrm>
            <a:off x="2115518" y="1504282"/>
            <a:ext cx="9432794" cy="4354454"/>
            <a:chOff x="2000250" y="1492250"/>
            <a:chExt cx="9874250" cy="5842000"/>
          </a:xfrm>
        </p:grpSpPr>
        <p:sp>
          <p:nvSpPr>
            <p:cNvPr id="11" name="Shape 9"/>
            <p:cNvSpPr/>
            <p:nvPr/>
          </p:nvSpPr>
          <p:spPr>
            <a:xfrm>
              <a:off x="2000250" y="1492250"/>
              <a:ext cx="9874250" cy="1365250"/>
            </a:xfrm>
            <a:custGeom>
              <a:avLst/>
              <a:gdLst/>
              <a:ahLst/>
              <a:cxnLst/>
              <a:rect l="l" t="t" r="r" b="b"/>
              <a:pathLst>
                <a:path w="9874250" h="1365250">
                  <a:moveTo>
                    <a:pt x="0" y="0"/>
                  </a:moveTo>
                  <a:lnTo>
                    <a:pt x="9874250" y="0"/>
                  </a:lnTo>
                  <a:lnTo>
                    <a:pt x="9874250" y="1365250"/>
                  </a:lnTo>
                  <a:lnTo>
                    <a:pt x="0" y="1365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Shape 10"/>
            <p:cNvSpPr/>
            <p:nvPr/>
          </p:nvSpPr>
          <p:spPr>
            <a:xfrm>
              <a:off x="2000250" y="1492250"/>
              <a:ext cx="63500" cy="1365250"/>
            </a:xfrm>
            <a:custGeom>
              <a:avLst/>
              <a:gdLst/>
              <a:ahLst/>
              <a:cxnLst/>
              <a:rect l="l" t="t" r="r" b="b"/>
              <a:pathLst>
                <a:path w="63500" h="1365250">
                  <a:moveTo>
                    <a:pt x="0" y="0"/>
                  </a:moveTo>
                  <a:lnTo>
                    <a:pt x="63500" y="0"/>
                  </a:lnTo>
                  <a:lnTo>
                    <a:pt x="63500" y="1365250"/>
                  </a:lnTo>
                  <a:lnTo>
                    <a:pt x="0" y="1365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Shape 11"/>
            <p:cNvSpPr/>
            <p:nvPr/>
          </p:nvSpPr>
          <p:spPr>
            <a:xfrm>
              <a:off x="2190750" y="16510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10196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12"/>
            <p:cNvSpPr/>
            <p:nvPr/>
          </p:nvSpPr>
          <p:spPr>
            <a:xfrm>
              <a:off x="2349500" y="1730375"/>
              <a:ext cx="142875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50" b="1" dirty="0">
                  <a:solidFill>
                    <a:srgbClr val="1E3A5F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1</a:t>
              </a:r>
              <a:endParaRPr lang="en-US" sz="1600" dirty="0"/>
            </a:p>
          </p:txBody>
        </p:sp>
        <p:sp>
          <p:nvSpPr>
            <p:cNvPr id="15" name="Text 13"/>
            <p:cNvSpPr/>
            <p:nvPr/>
          </p:nvSpPr>
          <p:spPr>
            <a:xfrm>
              <a:off x="2667000" y="1714500"/>
              <a:ext cx="2722563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500" b="1" dirty="0">
                  <a:solidFill>
                    <a:srgbClr val="1E3A5F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Workshop 1: Problem Definition</a:t>
              </a:r>
              <a:endParaRPr lang="en-US" sz="1600" dirty="0"/>
            </a:p>
          </p:txBody>
        </p:sp>
        <p:sp>
          <p:nvSpPr>
            <p:cNvPr id="16" name="Text 14"/>
            <p:cNvSpPr/>
            <p:nvPr/>
          </p:nvSpPr>
          <p:spPr>
            <a:xfrm>
              <a:off x="2190750" y="2127250"/>
              <a:ext cx="9596438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5" dirty="0">
                  <a:solidFill>
                    <a:srgbClr val="2D2D2D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นิยามปัญหา กำหนดขอบเขต และกลุ่มเป้าหมาย</a:t>
              </a:r>
              <a:endParaRPr lang="en-US" sz="1600" dirty="0"/>
            </a:p>
          </p:txBody>
        </p:sp>
        <p:sp>
          <p:nvSpPr>
            <p:cNvPr id="17" name="Shape 15"/>
            <p:cNvSpPr/>
            <p:nvPr/>
          </p:nvSpPr>
          <p:spPr>
            <a:xfrm>
              <a:off x="2190750" y="2444750"/>
              <a:ext cx="1270000" cy="254000"/>
            </a:xfrm>
            <a:custGeom>
              <a:avLst/>
              <a:gdLst/>
              <a:ahLst/>
              <a:cxnLst/>
              <a:rect l="l" t="t" r="r" b="b"/>
              <a:pathLst>
                <a:path w="1270000" h="254000">
                  <a:moveTo>
                    <a:pt x="0" y="0"/>
                  </a:moveTo>
                  <a:lnTo>
                    <a:pt x="1270000" y="0"/>
                  </a:lnTo>
                  <a:lnTo>
                    <a:pt x="1270000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10196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 16"/>
            <p:cNvSpPr/>
            <p:nvPr/>
          </p:nvSpPr>
          <p:spPr>
            <a:xfrm>
              <a:off x="2190750" y="2444750"/>
              <a:ext cx="1333500" cy="254000"/>
            </a:xfrm>
            <a:prstGeom prst="rect">
              <a:avLst/>
            </a:prstGeom>
            <a:noFill/>
            <a:ln/>
          </p:spPr>
          <p:txBody>
            <a:bodyPr wrap="square" lIns="95250" tIns="31750" rIns="95250" bIns="3175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2D2D2D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Problem Statement</a:t>
              </a:r>
              <a:endParaRPr lang="en-US" sz="1600" dirty="0"/>
            </a:p>
          </p:txBody>
        </p:sp>
        <p:sp>
          <p:nvSpPr>
            <p:cNvPr id="19" name="Shape 17"/>
            <p:cNvSpPr/>
            <p:nvPr/>
          </p:nvSpPr>
          <p:spPr>
            <a:xfrm>
              <a:off x="3589933" y="2444750"/>
              <a:ext cx="952500" cy="254000"/>
            </a:xfrm>
            <a:custGeom>
              <a:avLst/>
              <a:gdLst/>
              <a:ahLst/>
              <a:cxnLst/>
              <a:rect l="l" t="t" r="r" b="b"/>
              <a:pathLst>
                <a:path w="952500" h="254000">
                  <a:moveTo>
                    <a:pt x="0" y="0"/>
                  </a:moveTo>
                  <a:lnTo>
                    <a:pt x="952500" y="0"/>
                  </a:lnTo>
                  <a:lnTo>
                    <a:pt x="952500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10196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18"/>
            <p:cNvSpPr/>
            <p:nvPr/>
          </p:nvSpPr>
          <p:spPr>
            <a:xfrm>
              <a:off x="3589933" y="2444750"/>
              <a:ext cx="1016000" cy="254000"/>
            </a:xfrm>
            <a:prstGeom prst="rect">
              <a:avLst/>
            </a:prstGeom>
            <a:noFill/>
            <a:ln/>
          </p:spPr>
          <p:txBody>
            <a:bodyPr wrap="square" lIns="95250" tIns="31750" rIns="95250" bIns="3175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2D2D2D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Baseline Data</a:t>
              </a:r>
              <a:endParaRPr lang="en-US" sz="1600" dirty="0"/>
            </a:p>
          </p:txBody>
        </p:sp>
        <p:sp>
          <p:nvSpPr>
            <p:cNvPr id="25" name="Shape 23"/>
            <p:cNvSpPr/>
            <p:nvPr/>
          </p:nvSpPr>
          <p:spPr>
            <a:xfrm>
              <a:off x="2000250" y="2984500"/>
              <a:ext cx="9874250" cy="1365250"/>
            </a:xfrm>
            <a:custGeom>
              <a:avLst/>
              <a:gdLst/>
              <a:ahLst/>
              <a:cxnLst/>
              <a:rect l="l" t="t" r="r" b="b"/>
              <a:pathLst>
                <a:path w="9874250" h="1365250">
                  <a:moveTo>
                    <a:pt x="0" y="0"/>
                  </a:moveTo>
                  <a:lnTo>
                    <a:pt x="9874250" y="0"/>
                  </a:lnTo>
                  <a:lnTo>
                    <a:pt x="9874250" y="1365250"/>
                  </a:lnTo>
                  <a:lnTo>
                    <a:pt x="0" y="1365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Shape 24"/>
            <p:cNvSpPr/>
            <p:nvPr/>
          </p:nvSpPr>
          <p:spPr>
            <a:xfrm>
              <a:off x="2000250" y="2984500"/>
              <a:ext cx="63500" cy="1365250"/>
            </a:xfrm>
            <a:custGeom>
              <a:avLst/>
              <a:gdLst/>
              <a:ahLst/>
              <a:cxnLst/>
              <a:rect l="l" t="t" r="r" b="b"/>
              <a:pathLst>
                <a:path w="63500" h="1365250">
                  <a:moveTo>
                    <a:pt x="0" y="0"/>
                  </a:moveTo>
                  <a:lnTo>
                    <a:pt x="63500" y="0"/>
                  </a:lnTo>
                  <a:lnTo>
                    <a:pt x="63500" y="1365250"/>
                  </a:lnTo>
                  <a:lnTo>
                    <a:pt x="0" y="1365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Shape 25"/>
            <p:cNvSpPr/>
            <p:nvPr/>
          </p:nvSpPr>
          <p:spPr>
            <a:xfrm>
              <a:off x="2190750" y="314325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>
                <a:alpha val="10196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 26"/>
            <p:cNvSpPr/>
            <p:nvPr/>
          </p:nvSpPr>
          <p:spPr>
            <a:xfrm>
              <a:off x="2335113" y="3222625"/>
              <a:ext cx="174625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50" b="1" dirty="0">
                  <a:solidFill>
                    <a:srgbClr val="C75B4A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2</a:t>
              </a:r>
              <a:endParaRPr lang="en-US" sz="1600" dirty="0"/>
            </a:p>
          </p:txBody>
        </p:sp>
        <p:sp>
          <p:nvSpPr>
            <p:cNvPr id="29" name="Text 27"/>
            <p:cNvSpPr/>
            <p:nvPr/>
          </p:nvSpPr>
          <p:spPr>
            <a:xfrm>
              <a:off x="2667000" y="3206750"/>
              <a:ext cx="2182813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500" b="1" dirty="0">
                  <a:solidFill>
                    <a:srgbClr val="1E3A5F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Workshop 2: Data &amp; RCA</a:t>
              </a:r>
              <a:endParaRPr lang="en-US" sz="1600" dirty="0"/>
            </a:p>
          </p:txBody>
        </p:sp>
        <p:sp>
          <p:nvSpPr>
            <p:cNvPr id="30" name="Text 28"/>
            <p:cNvSpPr/>
            <p:nvPr/>
          </p:nvSpPr>
          <p:spPr>
            <a:xfrm>
              <a:off x="2190750" y="3619500"/>
              <a:ext cx="9596438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5" dirty="0">
                  <a:solidFill>
                    <a:srgbClr val="2D2D2D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รวบรวมข้อมูลและวิเคราะห์สาเหตุราก</a:t>
              </a:r>
              <a:endParaRPr lang="en-US" sz="1600" dirty="0"/>
            </a:p>
          </p:txBody>
        </p:sp>
        <p:sp>
          <p:nvSpPr>
            <p:cNvPr id="31" name="Shape 29"/>
            <p:cNvSpPr/>
            <p:nvPr/>
          </p:nvSpPr>
          <p:spPr>
            <a:xfrm>
              <a:off x="2190750" y="3937000"/>
              <a:ext cx="1047750" cy="254000"/>
            </a:xfrm>
            <a:custGeom>
              <a:avLst/>
              <a:gdLst/>
              <a:ahLst/>
              <a:cxnLst/>
              <a:rect l="l" t="t" r="r" b="b"/>
              <a:pathLst>
                <a:path w="1047750" h="254000">
                  <a:moveTo>
                    <a:pt x="0" y="0"/>
                  </a:moveTo>
                  <a:lnTo>
                    <a:pt x="1047750" y="0"/>
                  </a:lnTo>
                  <a:lnTo>
                    <a:pt x="1047750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>
                <a:alpha val="10196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 30"/>
            <p:cNvSpPr/>
            <p:nvPr/>
          </p:nvSpPr>
          <p:spPr>
            <a:xfrm>
              <a:off x="2190750" y="3937000"/>
              <a:ext cx="1111250" cy="254000"/>
            </a:xfrm>
            <a:prstGeom prst="rect">
              <a:avLst/>
            </a:prstGeom>
            <a:noFill/>
            <a:ln/>
          </p:spPr>
          <p:txBody>
            <a:bodyPr wrap="square" lIns="95250" tIns="31750" rIns="95250" bIns="3175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2D2D2D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Data Collection</a:t>
              </a:r>
              <a:endParaRPr lang="en-US" sz="1600" dirty="0"/>
            </a:p>
          </p:txBody>
        </p:sp>
        <p:sp>
          <p:nvSpPr>
            <p:cNvPr id="33" name="Shape 31"/>
            <p:cNvSpPr/>
            <p:nvPr/>
          </p:nvSpPr>
          <p:spPr>
            <a:xfrm>
              <a:off x="3362722" y="3937000"/>
              <a:ext cx="611188" cy="254000"/>
            </a:xfrm>
            <a:custGeom>
              <a:avLst/>
              <a:gdLst/>
              <a:ahLst/>
              <a:cxnLst/>
              <a:rect l="l" t="t" r="r" b="b"/>
              <a:pathLst>
                <a:path w="611188" h="254000">
                  <a:moveTo>
                    <a:pt x="0" y="0"/>
                  </a:moveTo>
                  <a:lnTo>
                    <a:pt x="611188" y="0"/>
                  </a:lnTo>
                  <a:lnTo>
                    <a:pt x="611188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>
                <a:alpha val="10196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 32"/>
            <p:cNvSpPr/>
            <p:nvPr/>
          </p:nvSpPr>
          <p:spPr>
            <a:xfrm>
              <a:off x="3362722" y="3937000"/>
              <a:ext cx="674688" cy="254000"/>
            </a:xfrm>
            <a:prstGeom prst="rect">
              <a:avLst/>
            </a:prstGeom>
            <a:noFill/>
            <a:ln/>
          </p:spPr>
          <p:txBody>
            <a:bodyPr wrap="square" lIns="95250" tIns="31750" rIns="95250" bIns="3175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2D2D2D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5 Whys</a:t>
              </a:r>
              <a:endParaRPr lang="en-US" sz="1600" dirty="0"/>
            </a:p>
          </p:txBody>
        </p:sp>
        <p:sp>
          <p:nvSpPr>
            <p:cNvPr id="35" name="Shape 33"/>
            <p:cNvSpPr/>
            <p:nvPr/>
          </p:nvSpPr>
          <p:spPr>
            <a:xfrm>
              <a:off x="4101505" y="3937000"/>
              <a:ext cx="706438" cy="254000"/>
            </a:xfrm>
            <a:custGeom>
              <a:avLst/>
              <a:gdLst/>
              <a:ahLst/>
              <a:cxnLst/>
              <a:rect l="l" t="t" r="r" b="b"/>
              <a:pathLst>
                <a:path w="706438" h="254000">
                  <a:moveTo>
                    <a:pt x="0" y="0"/>
                  </a:moveTo>
                  <a:lnTo>
                    <a:pt x="706438" y="0"/>
                  </a:lnTo>
                  <a:lnTo>
                    <a:pt x="706438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>
                <a:alpha val="10196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 34"/>
            <p:cNvSpPr/>
            <p:nvPr/>
          </p:nvSpPr>
          <p:spPr>
            <a:xfrm>
              <a:off x="4101505" y="3937000"/>
              <a:ext cx="769938" cy="254000"/>
            </a:xfrm>
            <a:prstGeom prst="rect">
              <a:avLst/>
            </a:prstGeom>
            <a:noFill/>
            <a:ln/>
          </p:spPr>
          <p:txBody>
            <a:bodyPr wrap="square" lIns="95250" tIns="31750" rIns="95250" bIns="3175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2D2D2D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Fishbone</a:t>
              </a:r>
              <a:endParaRPr lang="en-US" sz="1600" dirty="0"/>
            </a:p>
          </p:txBody>
        </p:sp>
        <p:sp>
          <p:nvSpPr>
            <p:cNvPr id="41" name="Shape 39"/>
            <p:cNvSpPr/>
            <p:nvPr/>
          </p:nvSpPr>
          <p:spPr>
            <a:xfrm>
              <a:off x="2000250" y="4476750"/>
              <a:ext cx="9874250" cy="1365250"/>
            </a:xfrm>
            <a:custGeom>
              <a:avLst/>
              <a:gdLst/>
              <a:ahLst/>
              <a:cxnLst/>
              <a:rect l="l" t="t" r="r" b="b"/>
              <a:pathLst>
                <a:path w="9874250" h="1365250">
                  <a:moveTo>
                    <a:pt x="0" y="0"/>
                  </a:moveTo>
                  <a:lnTo>
                    <a:pt x="9874250" y="0"/>
                  </a:lnTo>
                  <a:lnTo>
                    <a:pt x="9874250" y="1365250"/>
                  </a:lnTo>
                  <a:lnTo>
                    <a:pt x="0" y="1365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Shape 40"/>
            <p:cNvSpPr/>
            <p:nvPr/>
          </p:nvSpPr>
          <p:spPr>
            <a:xfrm>
              <a:off x="2000250" y="4476750"/>
              <a:ext cx="63500" cy="1365250"/>
            </a:xfrm>
            <a:custGeom>
              <a:avLst/>
              <a:gdLst/>
              <a:ahLst/>
              <a:cxnLst/>
              <a:rect l="l" t="t" r="r" b="b"/>
              <a:pathLst>
                <a:path w="63500" h="1365250">
                  <a:moveTo>
                    <a:pt x="0" y="0"/>
                  </a:moveTo>
                  <a:lnTo>
                    <a:pt x="63500" y="0"/>
                  </a:lnTo>
                  <a:lnTo>
                    <a:pt x="63500" y="1365250"/>
                  </a:lnTo>
                  <a:lnTo>
                    <a:pt x="0" y="1365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Shape 41"/>
            <p:cNvSpPr/>
            <p:nvPr/>
          </p:nvSpPr>
          <p:spPr>
            <a:xfrm>
              <a:off x="2190750" y="46355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10196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42"/>
            <p:cNvSpPr/>
            <p:nvPr/>
          </p:nvSpPr>
          <p:spPr>
            <a:xfrm>
              <a:off x="2334419" y="4714875"/>
              <a:ext cx="174625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50" b="1" dirty="0">
                  <a:solidFill>
                    <a:srgbClr val="1E3A5F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3</a:t>
              </a:r>
              <a:endParaRPr lang="en-US" sz="1600" dirty="0"/>
            </a:p>
          </p:txBody>
        </p:sp>
        <p:sp>
          <p:nvSpPr>
            <p:cNvPr id="45" name="Text 43"/>
            <p:cNvSpPr/>
            <p:nvPr/>
          </p:nvSpPr>
          <p:spPr>
            <a:xfrm>
              <a:off x="2667000" y="4699000"/>
              <a:ext cx="2452688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500" b="1" dirty="0">
                  <a:solidFill>
                    <a:srgbClr val="1E3A5F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Workshop 3: Policy Analysis</a:t>
              </a:r>
              <a:endParaRPr lang="en-US" sz="1600" dirty="0"/>
            </a:p>
          </p:txBody>
        </p:sp>
        <p:sp>
          <p:nvSpPr>
            <p:cNvPr id="46" name="Text 44"/>
            <p:cNvSpPr/>
            <p:nvPr/>
          </p:nvSpPr>
          <p:spPr>
            <a:xfrm>
              <a:off x="2190750" y="5111750"/>
              <a:ext cx="9596438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5" dirty="0">
                  <a:solidFill>
                    <a:srgbClr val="2D2D2D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วิเคราะห์นโยบายและผู้มีส่วนได้ส่วนเสีย</a:t>
              </a:r>
              <a:endParaRPr lang="en-US" sz="1600" dirty="0"/>
            </a:p>
          </p:txBody>
        </p:sp>
        <p:sp>
          <p:nvSpPr>
            <p:cNvPr id="47" name="Shape 45"/>
            <p:cNvSpPr/>
            <p:nvPr/>
          </p:nvSpPr>
          <p:spPr>
            <a:xfrm>
              <a:off x="2190750" y="5429250"/>
              <a:ext cx="1016000" cy="254000"/>
            </a:xfrm>
            <a:custGeom>
              <a:avLst/>
              <a:gdLst/>
              <a:ahLst/>
              <a:cxnLst/>
              <a:rect l="l" t="t" r="r" b="b"/>
              <a:pathLst>
                <a:path w="1016000" h="254000">
                  <a:moveTo>
                    <a:pt x="0" y="0"/>
                  </a:moveTo>
                  <a:lnTo>
                    <a:pt x="1016000" y="0"/>
                  </a:lnTo>
                  <a:lnTo>
                    <a:pt x="1016000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10196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 46"/>
            <p:cNvSpPr/>
            <p:nvPr/>
          </p:nvSpPr>
          <p:spPr>
            <a:xfrm>
              <a:off x="2190750" y="5429250"/>
              <a:ext cx="1079500" cy="254000"/>
            </a:xfrm>
            <a:prstGeom prst="rect">
              <a:avLst/>
            </a:prstGeom>
            <a:noFill/>
            <a:ln/>
          </p:spPr>
          <p:txBody>
            <a:bodyPr wrap="square" lIns="95250" tIns="31750" rIns="95250" bIns="3175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2D2D2D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Policy Triangle</a:t>
              </a:r>
              <a:endParaRPr lang="en-US" sz="1600" dirty="0"/>
            </a:p>
          </p:txBody>
        </p:sp>
        <p:sp>
          <p:nvSpPr>
            <p:cNvPr id="49" name="Shape 47"/>
            <p:cNvSpPr/>
            <p:nvPr/>
          </p:nvSpPr>
          <p:spPr>
            <a:xfrm>
              <a:off x="3331270" y="5429250"/>
              <a:ext cx="865188" cy="254000"/>
            </a:xfrm>
            <a:custGeom>
              <a:avLst/>
              <a:gdLst/>
              <a:ahLst/>
              <a:cxnLst/>
              <a:rect l="l" t="t" r="r" b="b"/>
              <a:pathLst>
                <a:path w="865188" h="254000">
                  <a:moveTo>
                    <a:pt x="0" y="0"/>
                  </a:moveTo>
                  <a:lnTo>
                    <a:pt x="865188" y="0"/>
                  </a:lnTo>
                  <a:lnTo>
                    <a:pt x="865188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10196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 48"/>
            <p:cNvSpPr/>
            <p:nvPr/>
          </p:nvSpPr>
          <p:spPr>
            <a:xfrm>
              <a:off x="3331270" y="5429250"/>
              <a:ext cx="928688" cy="254000"/>
            </a:xfrm>
            <a:prstGeom prst="rect">
              <a:avLst/>
            </a:prstGeom>
            <a:noFill/>
            <a:ln/>
          </p:spPr>
          <p:txBody>
            <a:bodyPr wrap="square" lIns="95250" tIns="31750" rIns="95250" bIns="3175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2D2D2D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Stakeholder</a:t>
              </a:r>
              <a:endParaRPr lang="en-US" sz="1600" dirty="0"/>
            </a:p>
          </p:txBody>
        </p:sp>
        <p:sp>
          <p:nvSpPr>
            <p:cNvPr id="51" name="Shape 49"/>
            <p:cNvSpPr/>
            <p:nvPr/>
          </p:nvSpPr>
          <p:spPr>
            <a:xfrm>
              <a:off x="4321771" y="5429250"/>
              <a:ext cx="563563" cy="254000"/>
            </a:xfrm>
            <a:custGeom>
              <a:avLst/>
              <a:gdLst/>
              <a:ahLst/>
              <a:cxnLst/>
              <a:rect l="l" t="t" r="r" b="b"/>
              <a:pathLst>
                <a:path w="563563" h="254000">
                  <a:moveTo>
                    <a:pt x="0" y="0"/>
                  </a:moveTo>
                  <a:lnTo>
                    <a:pt x="563563" y="0"/>
                  </a:lnTo>
                  <a:lnTo>
                    <a:pt x="563563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10196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 50"/>
            <p:cNvSpPr/>
            <p:nvPr/>
          </p:nvSpPr>
          <p:spPr>
            <a:xfrm>
              <a:off x="4321771" y="5429250"/>
              <a:ext cx="627063" cy="254000"/>
            </a:xfrm>
            <a:prstGeom prst="rect">
              <a:avLst/>
            </a:prstGeom>
            <a:noFill/>
            <a:ln/>
          </p:spPr>
          <p:txBody>
            <a:bodyPr wrap="square" lIns="95250" tIns="31750" rIns="95250" bIns="3175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2D2D2D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MCDA</a:t>
              </a:r>
              <a:endParaRPr lang="en-US" sz="1600" dirty="0"/>
            </a:p>
          </p:txBody>
        </p:sp>
        <p:sp>
          <p:nvSpPr>
            <p:cNvPr id="57" name="Shape 55"/>
            <p:cNvSpPr/>
            <p:nvPr/>
          </p:nvSpPr>
          <p:spPr>
            <a:xfrm>
              <a:off x="2000250" y="5969000"/>
              <a:ext cx="9874250" cy="1365250"/>
            </a:xfrm>
            <a:custGeom>
              <a:avLst/>
              <a:gdLst/>
              <a:ahLst/>
              <a:cxnLst/>
              <a:rect l="l" t="t" r="r" b="b"/>
              <a:pathLst>
                <a:path w="9874250" h="1365250">
                  <a:moveTo>
                    <a:pt x="0" y="0"/>
                  </a:moveTo>
                  <a:lnTo>
                    <a:pt x="9874250" y="0"/>
                  </a:lnTo>
                  <a:lnTo>
                    <a:pt x="9874250" y="1365250"/>
                  </a:lnTo>
                  <a:lnTo>
                    <a:pt x="0" y="1365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Shape 56"/>
            <p:cNvSpPr/>
            <p:nvPr/>
          </p:nvSpPr>
          <p:spPr>
            <a:xfrm>
              <a:off x="2000250" y="5969000"/>
              <a:ext cx="63500" cy="1365250"/>
            </a:xfrm>
            <a:custGeom>
              <a:avLst/>
              <a:gdLst/>
              <a:ahLst/>
              <a:cxnLst/>
              <a:rect l="l" t="t" r="r" b="b"/>
              <a:pathLst>
                <a:path w="63500" h="1365250">
                  <a:moveTo>
                    <a:pt x="0" y="0"/>
                  </a:moveTo>
                  <a:lnTo>
                    <a:pt x="63500" y="0"/>
                  </a:lnTo>
                  <a:lnTo>
                    <a:pt x="63500" y="1365250"/>
                  </a:lnTo>
                  <a:lnTo>
                    <a:pt x="0" y="1365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Shape 57"/>
            <p:cNvSpPr/>
            <p:nvPr/>
          </p:nvSpPr>
          <p:spPr>
            <a:xfrm>
              <a:off x="2190750" y="612775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>
                <a:alpha val="10196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 58"/>
            <p:cNvSpPr/>
            <p:nvPr/>
          </p:nvSpPr>
          <p:spPr>
            <a:xfrm>
              <a:off x="2334419" y="6207125"/>
              <a:ext cx="174625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50" b="1" dirty="0">
                  <a:solidFill>
                    <a:srgbClr val="C75B4A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4</a:t>
              </a:r>
              <a:endParaRPr lang="en-US" sz="1600" dirty="0"/>
            </a:p>
          </p:txBody>
        </p:sp>
        <p:sp>
          <p:nvSpPr>
            <p:cNvPr id="61" name="Text 59"/>
            <p:cNvSpPr/>
            <p:nvPr/>
          </p:nvSpPr>
          <p:spPr>
            <a:xfrm>
              <a:off x="2667000" y="6191250"/>
              <a:ext cx="2770188" cy="25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1500" b="1" dirty="0">
                  <a:solidFill>
                    <a:srgbClr val="1E3A5F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Workshop 4: Recommendations</a:t>
              </a:r>
              <a:endParaRPr lang="en-US" sz="1600" dirty="0"/>
            </a:p>
          </p:txBody>
        </p:sp>
        <p:sp>
          <p:nvSpPr>
            <p:cNvPr id="62" name="Text 60"/>
            <p:cNvSpPr/>
            <p:nvPr/>
          </p:nvSpPr>
          <p:spPr>
            <a:xfrm>
              <a:off x="2190750" y="6604000"/>
              <a:ext cx="9596438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5" dirty="0">
                  <a:solidFill>
                    <a:srgbClr val="2D2D2D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สร้างข้อเสนอ SMART และแผนปฏิบัติการ</a:t>
              </a:r>
              <a:endParaRPr lang="en-US" sz="1600" dirty="0"/>
            </a:p>
          </p:txBody>
        </p:sp>
        <p:sp>
          <p:nvSpPr>
            <p:cNvPr id="63" name="Shape 61"/>
            <p:cNvSpPr/>
            <p:nvPr/>
          </p:nvSpPr>
          <p:spPr>
            <a:xfrm>
              <a:off x="2190750" y="6921500"/>
              <a:ext cx="960438" cy="254000"/>
            </a:xfrm>
            <a:custGeom>
              <a:avLst/>
              <a:gdLst/>
              <a:ahLst/>
              <a:cxnLst/>
              <a:rect l="l" t="t" r="r" b="b"/>
              <a:pathLst>
                <a:path w="960438" h="254000">
                  <a:moveTo>
                    <a:pt x="0" y="0"/>
                  </a:moveTo>
                  <a:lnTo>
                    <a:pt x="960438" y="0"/>
                  </a:lnTo>
                  <a:lnTo>
                    <a:pt x="960438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>
                <a:alpha val="10196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 62"/>
            <p:cNvSpPr/>
            <p:nvPr/>
          </p:nvSpPr>
          <p:spPr>
            <a:xfrm>
              <a:off x="2190750" y="6921500"/>
              <a:ext cx="1023938" cy="254000"/>
            </a:xfrm>
            <a:prstGeom prst="rect">
              <a:avLst/>
            </a:prstGeom>
            <a:noFill/>
            <a:ln/>
          </p:spPr>
          <p:txBody>
            <a:bodyPr wrap="square" lIns="95250" tIns="31750" rIns="95250" bIns="3175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2D2D2D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SMART Goals</a:t>
              </a:r>
              <a:endParaRPr lang="en-US" sz="1600" dirty="0"/>
            </a:p>
          </p:txBody>
        </p:sp>
        <p:sp>
          <p:nvSpPr>
            <p:cNvPr id="65" name="Shape 63"/>
            <p:cNvSpPr/>
            <p:nvPr/>
          </p:nvSpPr>
          <p:spPr>
            <a:xfrm>
              <a:off x="3281263" y="6921500"/>
              <a:ext cx="825500" cy="254000"/>
            </a:xfrm>
            <a:custGeom>
              <a:avLst/>
              <a:gdLst/>
              <a:ahLst/>
              <a:cxnLst/>
              <a:rect l="l" t="t" r="r" b="b"/>
              <a:pathLst>
                <a:path w="825500" h="254000">
                  <a:moveTo>
                    <a:pt x="0" y="0"/>
                  </a:moveTo>
                  <a:lnTo>
                    <a:pt x="825500" y="0"/>
                  </a:lnTo>
                  <a:lnTo>
                    <a:pt x="825500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>
                <a:alpha val="10196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 64"/>
            <p:cNvSpPr/>
            <p:nvPr/>
          </p:nvSpPr>
          <p:spPr>
            <a:xfrm>
              <a:off x="3281263" y="6921500"/>
              <a:ext cx="889000" cy="254000"/>
            </a:xfrm>
            <a:prstGeom prst="rect">
              <a:avLst/>
            </a:prstGeom>
            <a:noFill/>
            <a:ln/>
          </p:spPr>
          <p:txBody>
            <a:bodyPr wrap="square" lIns="95250" tIns="31750" rIns="95250" bIns="3175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2D2D2D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Action Plan</a:t>
              </a:r>
              <a:endParaRPr lang="en-US" sz="1600" dirty="0"/>
            </a:p>
          </p:txBody>
        </p:sp>
        <p:sp>
          <p:nvSpPr>
            <p:cNvPr id="67" name="Shape 65"/>
            <p:cNvSpPr/>
            <p:nvPr/>
          </p:nvSpPr>
          <p:spPr>
            <a:xfrm>
              <a:off x="4232076" y="6921500"/>
              <a:ext cx="476250" cy="254000"/>
            </a:xfrm>
            <a:custGeom>
              <a:avLst/>
              <a:gdLst/>
              <a:ahLst/>
              <a:cxnLst/>
              <a:rect l="l" t="t" r="r" b="b"/>
              <a:pathLst>
                <a:path w="476250" h="254000">
                  <a:moveTo>
                    <a:pt x="0" y="0"/>
                  </a:moveTo>
                  <a:lnTo>
                    <a:pt x="476250" y="0"/>
                  </a:lnTo>
                  <a:lnTo>
                    <a:pt x="476250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5B4A">
                <a:alpha val="10196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 66"/>
            <p:cNvSpPr/>
            <p:nvPr/>
          </p:nvSpPr>
          <p:spPr>
            <a:xfrm>
              <a:off x="4232076" y="6921500"/>
              <a:ext cx="539750" cy="254000"/>
            </a:xfrm>
            <a:prstGeom prst="rect">
              <a:avLst/>
            </a:prstGeom>
            <a:noFill/>
            <a:ln/>
          </p:spPr>
          <p:txBody>
            <a:bodyPr wrap="square" lIns="95250" tIns="31750" rIns="95250" bIns="3175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2D2D2D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M&amp;E</a:t>
              </a:r>
              <a:endParaRPr lang="en-US" sz="1600" dirty="0"/>
            </a:p>
          </p:txBody>
        </p:sp>
      </p:grpSp>
      <p:sp>
        <p:nvSpPr>
          <p:cNvPr id="69" name="Shape 67"/>
          <p:cNvSpPr/>
          <p:nvPr/>
        </p:nvSpPr>
        <p:spPr>
          <a:xfrm>
            <a:off x="508000" y="5953398"/>
            <a:ext cx="970577" cy="473310"/>
          </a:xfrm>
          <a:custGeom>
            <a:avLst/>
            <a:gdLst/>
            <a:ahLst/>
            <a:cxnLst/>
            <a:rect l="l" t="t" r="r" b="b"/>
            <a:pathLst>
              <a:path w="1016000" h="635000">
                <a:moveTo>
                  <a:pt x="0" y="0"/>
                </a:moveTo>
                <a:lnTo>
                  <a:pt x="1016000" y="0"/>
                </a:lnTo>
                <a:lnTo>
                  <a:pt x="10160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0" name="Text 68"/>
          <p:cNvSpPr/>
          <p:nvPr/>
        </p:nvSpPr>
        <p:spPr>
          <a:xfrm>
            <a:off x="553496" y="6024394"/>
            <a:ext cx="879585" cy="18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16:30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568661" y="6213645"/>
            <a:ext cx="849255" cy="1419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- 17:30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1660560" y="6048060"/>
            <a:ext cx="242644" cy="189324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0" y="0"/>
                </a:moveTo>
                <a:lnTo>
                  <a:pt x="254000" y="0"/>
                </a:lnTo>
                <a:lnTo>
                  <a:pt x="254000" y="254000"/>
                </a:lnTo>
                <a:lnTo>
                  <a:pt x="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3" name="Shape 71"/>
          <p:cNvSpPr/>
          <p:nvPr/>
        </p:nvSpPr>
        <p:spPr>
          <a:xfrm>
            <a:off x="2085187" y="5953398"/>
            <a:ext cx="9463125" cy="662634"/>
          </a:xfrm>
          <a:custGeom>
            <a:avLst/>
            <a:gdLst/>
            <a:ahLst/>
            <a:cxnLst/>
            <a:rect l="l" t="t" r="r" b="b"/>
            <a:pathLst>
              <a:path w="9906000" h="889000">
                <a:moveTo>
                  <a:pt x="0" y="0"/>
                </a:moveTo>
                <a:lnTo>
                  <a:pt x="9906000" y="0"/>
                </a:lnTo>
                <a:lnTo>
                  <a:pt x="9906000" y="889000"/>
                </a:lnTo>
                <a:lnTo>
                  <a:pt x="0" y="889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4" name="Shape 72"/>
          <p:cNvSpPr/>
          <p:nvPr/>
        </p:nvSpPr>
        <p:spPr>
          <a:xfrm>
            <a:off x="2267171" y="6077568"/>
            <a:ext cx="227479" cy="177491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30649" y="106273"/>
                </a:moveTo>
                <a:cubicBezTo>
                  <a:pt x="36835" y="63019"/>
                  <a:pt x="74089" y="29766"/>
                  <a:pt x="119062" y="29766"/>
                </a:cubicBezTo>
                <a:cubicBezTo>
                  <a:pt x="143712" y="29766"/>
                  <a:pt x="166036" y="39765"/>
                  <a:pt x="182221" y="55904"/>
                </a:cubicBezTo>
                <a:cubicBezTo>
                  <a:pt x="182314" y="55997"/>
                  <a:pt x="182407" y="56090"/>
                  <a:pt x="182500" y="56183"/>
                </a:cubicBezTo>
                <a:lnTo>
                  <a:pt x="186035" y="59531"/>
                </a:lnTo>
                <a:lnTo>
                  <a:pt x="163757" y="59531"/>
                </a:lnTo>
                <a:cubicBezTo>
                  <a:pt x="155525" y="59531"/>
                  <a:pt x="148875" y="66182"/>
                  <a:pt x="148875" y="74414"/>
                </a:cubicBezTo>
                <a:cubicBezTo>
                  <a:pt x="148875" y="82646"/>
                  <a:pt x="155525" y="89297"/>
                  <a:pt x="163757" y="89297"/>
                </a:cubicBezTo>
                <a:lnTo>
                  <a:pt x="223289" y="89297"/>
                </a:lnTo>
                <a:cubicBezTo>
                  <a:pt x="231521" y="89297"/>
                  <a:pt x="238172" y="82646"/>
                  <a:pt x="238172" y="74414"/>
                </a:cubicBezTo>
                <a:lnTo>
                  <a:pt x="238172" y="14883"/>
                </a:lnTo>
                <a:cubicBezTo>
                  <a:pt x="238172" y="6651"/>
                  <a:pt x="231521" y="0"/>
                  <a:pt x="223289" y="0"/>
                </a:cubicBezTo>
                <a:cubicBezTo>
                  <a:pt x="215057" y="0"/>
                  <a:pt x="208406" y="6651"/>
                  <a:pt x="208406" y="14883"/>
                </a:cubicBezTo>
                <a:lnTo>
                  <a:pt x="208406" y="39719"/>
                </a:lnTo>
                <a:lnTo>
                  <a:pt x="203150" y="34742"/>
                </a:lnTo>
                <a:cubicBezTo>
                  <a:pt x="181617" y="13302"/>
                  <a:pt x="151851" y="0"/>
                  <a:pt x="119062" y="0"/>
                </a:cubicBezTo>
                <a:cubicBezTo>
                  <a:pt x="59066" y="0"/>
                  <a:pt x="9441" y="44369"/>
                  <a:pt x="1209" y="102087"/>
                </a:cubicBezTo>
                <a:cubicBezTo>
                  <a:pt x="47" y="110226"/>
                  <a:pt x="5674" y="117760"/>
                  <a:pt x="13813" y="118923"/>
                </a:cubicBezTo>
                <a:cubicBezTo>
                  <a:pt x="21952" y="120086"/>
                  <a:pt x="29487" y="114412"/>
                  <a:pt x="30649" y="106319"/>
                </a:cubicBezTo>
                <a:close/>
                <a:moveTo>
                  <a:pt x="236916" y="136038"/>
                </a:moveTo>
                <a:cubicBezTo>
                  <a:pt x="238078" y="127899"/>
                  <a:pt x="232404" y="120365"/>
                  <a:pt x="224312" y="119202"/>
                </a:cubicBezTo>
                <a:cubicBezTo>
                  <a:pt x="216219" y="118039"/>
                  <a:pt x="208638" y="123713"/>
                  <a:pt x="207476" y="131806"/>
                </a:cubicBezTo>
                <a:cubicBezTo>
                  <a:pt x="201290" y="175059"/>
                  <a:pt x="164036" y="208313"/>
                  <a:pt x="119062" y="208313"/>
                </a:cubicBezTo>
                <a:cubicBezTo>
                  <a:pt x="94413" y="208313"/>
                  <a:pt x="72089" y="198313"/>
                  <a:pt x="55904" y="182175"/>
                </a:cubicBezTo>
                <a:cubicBezTo>
                  <a:pt x="55811" y="182082"/>
                  <a:pt x="55718" y="181989"/>
                  <a:pt x="55625" y="181896"/>
                </a:cubicBezTo>
                <a:lnTo>
                  <a:pt x="52090" y="178547"/>
                </a:lnTo>
                <a:lnTo>
                  <a:pt x="74368" y="178547"/>
                </a:lnTo>
                <a:cubicBezTo>
                  <a:pt x="82600" y="178547"/>
                  <a:pt x="89250" y="171896"/>
                  <a:pt x="89250" y="163664"/>
                </a:cubicBezTo>
                <a:cubicBezTo>
                  <a:pt x="89250" y="155432"/>
                  <a:pt x="82600" y="148782"/>
                  <a:pt x="74368" y="148782"/>
                </a:cubicBezTo>
                <a:lnTo>
                  <a:pt x="14883" y="148828"/>
                </a:lnTo>
                <a:cubicBezTo>
                  <a:pt x="10930" y="148828"/>
                  <a:pt x="7116" y="150409"/>
                  <a:pt x="4325" y="153246"/>
                </a:cubicBezTo>
                <a:cubicBezTo>
                  <a:pt x="1535" y="156083"/>
                  <a:pt x="-47" y="159851"/>
                  <a:pt x="0" y="163850"/>
                </a:cubicBezTo>
                <a:lnTo>
                  <a:pt x="465" y="222917"/>
                </a:lnTo>
                <a:cubicBezTo>
                  <a:pt x="512" y="231149"/>
                  <a:pt x="7255" y="237753"/>
                  <a:pt x="15487" y="237660"/>
                </a:cubicBezTo>
                <a:cubicBezTo>
                  <a:pt x="23719" y="237567"/>
                  <a:pt x="30324" y="230870"/>
                  <a:pt x="30231" y="222638"/>
                </a:cubicBezTo>
                <a:lnTo>
                  <a:pt x="30045" y="198686"/>
                </a:lnTo>
                <a:lnTo>
                  <a:pt x="35021" y="203383"/>
                </a:lnTo>
                <a:cubicBezTo>
                  <a:pt x="56555" y="224823"/>
                  <a:pt x="86274" y="238125"/>
                  <a:pt x="119062" y="238125"/>
                </a:cubicBezTo>
                <a:cubicBezTo>
                  <a:pt x="179059" y="238125"/>
                  <a:pt x="228684" y="193756"/>
                  <a:pt x="236916" y="136038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5" name="Text 73"/>
          <p:cNvSpPr/>
          <p:nvPr/>
        </p:nvSpPr>
        <p:spPr>
          <a:xfrm>
            <a:off x="2612180" y="6071725"/>
            <a:ext cx="1599936" cy="18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Team Presentation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2236840" y="6331972"/>
            <a:ext cx="9228063" cy="1656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นำเสนอผลงานต่อกรรมการ (10-12 สไลด์)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0" y="0"/>
                </a:moveTo>
                <a:lnTo>
                  <a:pt x="76200" y="0"/>
                </a:lnTo>
                <a:lnTo>
                  <a:pt x="76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09600" y="381000"/>
            <a:ext cx="4381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OPTIONS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4533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Options (A-E)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2954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เลือกหัวข้อปัญหาที่สนใจสำหรับโครงการ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1828800"/>
            <a:ext cx="2162175" cy="3505200"/>
          </a:xfrm>
          <a:custGeom>
            <a:avLst/>
            <a:gdLst/>
            <a:ahLst/>
            <a:cxnLst/>
            <a:rect l="l" t="t" r="r" b="b"/>
            <a:pathLst>
              <a:path w="2162175" h="3505200">
                <a:moveTo>
                  <a:pt x="0" y="0"/>
                </a:moveTo>
                <a:lnTo>
                  <a:pt x="2162175" y="0"/>
                </a:lnTo>
                <a:lnTo>
                  <a:pt x="2162175" y="3505200"/>
                </a:lnTo>
                <a:lnTo>
                  <a:pt x="0" y="3505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81000" y="1828800"/>
            <a:ext cx="2162175" cy="76200"/>
          </a:xfrm>
          <a:custGeom>
            <a:avLst/>
            <a:gdLst/>
            <a:ahLst/>
            <a:cxnLst/>
            <a:rect l="l" t="t" r="r" b="b"/>
            <a:pathLst>
              <a:path w="2162175" h="76200">
                <a:moveTo>
                  <a:pt x="0" y="0"/>
                </a:moveTo>
                <a:lnTo>
                  <a:pt x="2162175" y="0"/>
                </a:lnTo>
                <a:lnTo>
                  <a:pt x="2162175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71500" y="2057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80812" y="2190750"/>
            <a:ext cx="333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011680" y="2190750"/>
            <a:ext cx="257175" cy="342900"/>
          </a:xfrm>
          <a:custGeom>
            <a:avLst/>
            <a:gdLst/>
            <a:ahLst/>
            <a:cxnLst/>
            <a:rect l="l" t="t" r="r" b="b"/>
            <a:pathLst>
              <a:path w="257175" h="342900">
                <a:moveTo>
                  <a:pt x="80367" y="58936"/>
                </a:moveTo>
                <a:cubicBezTo>
                  <a:pt x="80367" y="32322"/>
                  <a:pt x="101974" y="10716"/>
                  <a:pt x="128588" y="10716"/>
                </a:cubicBezTo>
                <a:cubicBezTo>
                  <a:pt x="155201" y="10716"/>
                  <a:pt x="176808" y="32322"/>
                  <a:pt x="176808" y="58936"/>
                </a:cubicBezTo>
                <a:cubicBezTo>
                  <a:pt x="176808" y="85549"/>
                  <a:pt x="155201" y="107156"/>
                  <a:pt x="128588" y="107156"/>
                </a:cubicBezTo>
                <a:cubicBezTo>
                  <a:pt x="101974" y="107156"/>
                  <a:pt x="80367" y="85549"/>
                  <a:pt x="80367" y="58936"/>
                </a:cubicBezTo>
                <a:close/>
                <a:moveTo>
                  <a:pt x="5157" y="96775"/>
                </a:moveTo>
                <a:cubicBezTo>
                  <a:pt x="13863" y="84787"/>
                  <a:pt x="30607" y="82175"/>
                  <a:pt x="42595" y="90882"/>
                </a:cubicBezTo>
                <a:lnTo>
                  <a:pt x="66839" y="108496"/>
                </a:lnTo>
                <a:cubicBezTo>
                  <a:pt x="84787" y="121555"/>
                  <a:pt x="106420" y="128588"/>
                  <a:pt x="128588" y="128588"/>
                </a:cubicBezTo>
                <a:cubicBezTo>
                  <a:pt x="150755" y="128588"/>
                  <a:pt x="172388" y="121555"/>
                  <a:pt x="190336" y="108496"/>
                </a:cubicBezTo>
                <a:lnTo>
                  <a:pt x="214580" y="90815"/>
                </a:lnTo>
                <a:cubicBezTo>
                  <a:pt x="226568" y="82108"/>
                  <a:pt x="243312" y="84787"/>
                  <a:pt x="252018" y="96709"/>
                </a:cubicBezTo>
                <a:cubicBezTo>
                  <a:pt x="260725" y="108630"/>
                  <a:pt x="258046" y="125440"/>
                  <a:pt x="246125" y="134146"/>
                </a:cubicBezTo>
                <a:lnTo>
                  <a:pt x="221880" y="151827"/>
                </a:lnTo>
                <a:cubicBezTo>
                  <a:pt x="212772" y="158457"/>
                  <a:pt x="203061" y="164016"/>
                  <a:pt x="192881" y="168570"/>
                </a:cubicBezTo>
                <a:lnTo>
                  <a:pt x="192881" y="192881"/>
                </a:lnTo>
                <a:lnTo>
                  <a:pt x="64294" y="192881"/>
                </a:lnTo>
                <a:lnTo>
                  <a:pt x="64294" y="168570"/>
                </a:lnTo>
                <a:cubicBezTo>
                  <a:pt x="54114" y="164083"/>
                  <a:pt x="44403" y="158457"/>
                  <a:pt x="35295" y="151827"/>
                </a:cubicBezTo>
                <a:lnTo>
                  <a:pt x="11050" y="134146"/>
                </a:lnTo>
                <a:cubicBezTo>
                  <a:pt x="-938" y="125440"/>
                  <a:pt x="-3550" y="108697"/>
                  <a:pt x="5157" y="96709"/>
                </a:cubicBezTo>
                <a:close/>
                <a:moveTo>
                  <a:pt x="65298" y="220541"/>
                </a:moveTo>
                <a:lnTo>
                  <a:pt x="105884" y="256036"/>
                </a:lnTo>
                <a:lnTo>
                  <a:pt x="88471" y="280950"/>
                </a:lnTo>
                <a:lnTo>
                  <a:pt x="104745" y="297225"/>
                </a:lnTo>
                <a:cubicBezTo>
                  <a:pt x="115193" y="307672"/>
                  <a:pt x="115193" y="324616"/>
                  <a:pt x="104745" y="335131"/>
                </a:cubicBezTo>
                <a:cubicBezTo>
                  <a:pt x="94298" y="345646"/>
                  <a:pt x="77353" y="345579"/>
                  <a:pt x="66839" y="335131"/>
                </a:cubicBezTo>
                <a:lnTo>
                  <a:pt x="34692" y="302984"/>
                </a:lnTo>
                <a:cubicBezTo>
                  <a:pt x="25450" y="293742"/>
                  <a:pt x="24177" y="279276"/>
                  <a:pt x="31611" y="268627"/>
                </a:cubicBezTo>
                <a:lnTo>
                  <a:pt x="65231" y="220541"/>
                </a:lnTo>
                <a:close/>
                <a:moveTo>
                  <a:pt x="151358" y="256036"/>
                </a:moveTo>
                <a:lnTo>
                  <a:pt x="191944" y="220541"/>
                </a:lnTo>
                <a:lnTo>
                  <a:pt x="225564" y="268627"/>
                </a:lnTo>
                <a:cubicBezTo>
                  <a:pt x="232998" y="279276"/>
                  <a:pt x="231725" y="293742"/>
                  <a:pt x="222550" y="302917"/>
                </a:cubicBezTo>
                <a:lnTo>
                  <a:pt x="190403" y="335064"/>
                </a:lnTo>
                <a:cubicBezTo>
                  <a:pt x="179956" y="345512"/>
                  <a:pt x="163011" y="345512"/>
                  <a:pt x="152497" y="335064"/>
                </a:cubicBezTo>
                <a:cubicBezTo>
                  <a:pt x="141982" y="324616"/>
                  <a:pt x="142049" y="307672"/>
                  <a:pt x="152497" y="297158"/>
                </a:cubicBezTo>
                <a:lnTo>
                  <a:pt x="168771" y="280883"/>
                </a:lnTo>
                <a:lnTo>
                  <a:pt x="151358" y="255969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71500" y="2819400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Maternal Health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1500" y="3200400"/>
            <a:ext cx="1857375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สุขภาพของมารดาและการลดอัตราการเสียชีวิต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98884" y="44481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14388" y="4419600"/>
            <a:ext cx="942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ANC Coverage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98884" y="47148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14388" y="4686300"/>
            <a:ext cx="76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Skilled Birth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8884" y="49815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14388" y="4953000"/>
            <a:ext cx="962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Maternal Death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2697480" y="1828800"/>
            <a:ext cx="2162175" cy="3505200"/>
          </a:xfrm>
          <a:custGeom>
            <a:avLst/>
            <a:gdLst/>
            <a:ahLst/>
            <a:cxnLst/>
            <a:rect l="l" t="t" r="r" b="b"/>
            <a:pathLst>
              <a:path w="2162175" h="3505200">
                <a:moveTo>
                  <a:pt x="0" y="0"/>
                </a:moveTo>
                <a:lnTo>
                  <a:pt x="2162175" y="0"/>
                </a:lnTo>
                <a:lnTo>
                  <a:pt x="2162175" y="3505200"/>
                </a:lnTo>
                <a:lnTo>
                  <a:pt x="0" y="3505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2697480" y="1828800"/>
            <a:ext cx="2162175" cy="76200"/>
          </a:xfrm>
          <a:custGeom>
            <a:avLst/>
            <a:gdLst/>
            <a:ahLst/>
            <a:cxnLst/>
            <a:rect l="l" t="t" r="r" b="b"/>
            <a:pathLst>
              <a:path w="2162175" h="76200">
                <a:moveTo>
                  <a:pt x="0" y="0"/>
                </a:moveTo>
                <a:lnTo>
                  <a:pt x="2162175" y="0"/>
                </a:lnTo>
                <a:lnTo>
                  <a:pt x="2162175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2887980" y="2057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3103840" y="2190750"/>
            <a:ext cx="3238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285297" y="21907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72263"/>
                </a:moveTo>
                <a:lnTo>
                  <a:pt x="161404" y="58333"/>
                </a:lnTo>
                <a:cubicBezTo>
                  <a:pt x="144661" y="35161"/>
                  <a:pt x="117805" y="21431"/>
                  <a:pt x="89141" y="21431"/>
                </a:cubicBezTo>
                <a:cubicBezTo>
                  <a:pt x="39916" y="21431"/>
                  <a:pt x="0" y="61347"/>
                  <a:pt x="0" y="110572"/>
                </a:cubicBezTo>
                <a:lnTo>
                  <a:pt x="0" y="112313"/>
                </a:lnTo>
                <a:cubicBezTo>
                  <a:pt x="0" y="128119"/>
                  <a:pt x="4152" y="144460"/>
                  <a:pt x="11117" y="160734"/>
                </a:cubicBezTo>
                <a:lnTo>
                  <a:pt x="82108" y="160734"/>
                </a:lnTo>
                <a:cubicBezTo>
                  <a:pt x="84252" y="160734"/>
                  <a:pt x="86194" y="159462"/>
                  <a:pt x="87064" y="157453"/>
                </a:cubicBezTo>
                <a:lnTo>
                  <a:pt x="108362" y="106353"/>
                </a:lnTo>
                <a:cubicBezTo>
                  <a:pt x="110840" y="100459"/>
                  <a:pt x="116599" y="96575"/>
                  <a:pt x="122962" y="96441"/>
                </a:cubicBezTo>
                <a:cubicBezTo>
                  <a:pt x="129324" y="96307"/>
                  <a:pt x="135218" y="100057"/>
                  <a:pt x="137830" y="105884"/>
                </a:cubicBezTo>
                <a:lnTo>
                  <a:pt x="172187" y="182166"/>
                </a:lnTo>
                <a:lnTo>
                  <a:pt x="199913" y="126712"/>
                </a:lnTo>
                <a:cubicBezTo>
                  <a:pt x="202659" y="121287"/>
                  <a:pt x="208218" y="117805"/>
                  <a:pt x="214313" y="117805"/>
                </a:cubicBezTo>
                <a:cubicBezTo>
                  <a:pt x="220407" y="117805"/>
                  <a:pt x="225966" y="121221"/>
                  <a:pt x="228712" y="126712"/>
                </a:cubicBezTo>
                <a:lnTo>
                  <a:pt x="244249" y="157721"/>
                </a:lnTo>
                <a:cubicBezTo>
                  <a:pt x="245187" y="159529"/>
                  <a:pt x="246995" y="160667"/>
                  <a:pt x="249071" y="160667"/>
                </a:cubicBezTo>
                <a:lnTo>
                  <a:pt x="331850" y="160667"/>
                </a:lnTo>
                <a:cubicBezTo>
                  <a:pt x="338882" y="144393"/>
                  <a:pt x="342967" y="128052"/>
                  <a:pt x="342967" y="112246"/>
                </a:cubicBezTo>
                <a:lnTo>
                  <a:pt x="342967" y="110505"/>
                </a:lnTo>
                <a:cubicBezTo>
                  <a:pt x="342900" y="61347"/>
                  <a:pt x="302984" y="21431"/>
                  <a:pt x="253759" y="21431"/>
                </a:cubicBezTo>
                <a:cubicBezTo>
                  <a:pt x="225162" y="21431"/>
                  <a:pt x="198239" y="35161"/>
                  <a:pt x="181496" y="58333"/>
                </a:cubicBezTo>
                <a:lnTo>
                  <a:pt x="171450" y="72197"/>
                </a:lnTo>
                <a:close/>
                <a:moveTo>
                  <a:pt x="314504" y="192881"/>
                </a:moveTo>
                <a:lnTo>
                  <a:pt x="249004" y="192881"/>
                </a:lnTo>
                <a:cubicBezTo>
                  <a:pt x="234806" y="192881"/>
                  <a:pt x="221813" y="184845"/>
                  <a:pt x="215451" y="172120"/>
                </a:cubicBezTo>
                <a:lnTo>
                  <a:pt x="214313" y="169843"/>
                </a:lnTo>
                <a:lnTo>
                  <a:pt x="185849" y="226836"/>
                </a:lnTo>
                <a:cubicBezTo>
                  <a:pt x="183103" y="232395"/>
                  <a:pt x="177344" y="235878"/>
                  <a:pt x="171115" y="235744"/>
                </a:cubicBezTo>
                <a:cubicBezTo>
                  <a:pt x="164887" y="235610"/>
                  <a:pt x="159328" y="231926"/>
                  <a:pt x="156783" y="226301"/>
                </a:cubicBezTo>
                <a:lnTo>
                  <a:pt x="123765" y="152966"/>
                </a:lnTo>
                <a:lnTo>
                  <a:pt x="116733" y="169843"/>
                </a:lnTo>
                <a:cubicBezTo>
                  <a:pt x="110907" y="183840"/>
                  <a:pt x="97244" y="192948"/>
                  <a:pt x="82108" y="192948"/>
                </a:cubicBezTo>
                <a:lnTo>
                  <a:pt x="28396" y="192948"/>
                </a:lnTo>
                <a:cubicBezTo>
                  <a:pt x="60008" y="242374"/>
                  <a:pt x="110773" y="287848"/>
                  <a:pt x="142518" y="312093"/>
                </a:cubicBezTo>
                <a:cubicBezTo>
                  <a:pt x="150822" y="318388"/>
                  <a:pt x="161002" y="321536"/>
                  <a:pt x="171383" y="321536"/>
                </a:cubicBezTo>
                <a:cubicBezTo>
                  <a:pt x="181764" y="321536"/>
                  <a:pt x="192011" y="318455"/>
                  <a:pt x="200248" y="312093"/>
                </a:cubicBezTo>
                <a:cubicBezTo>
                  <a:pt x="232127" y="287782"/>
                  <a:pt x="282892" y="242307"/>
                  <a:pt x="314504" y="192881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2887980" y="2819400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Diabetes Mellitus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2887980" y="3200400"/>
            <a:ext cx="1857375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การควบคุมและป้องกันโรคเบาหวาน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915364" y="44481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3130868" y="4419600"/>
            <a:ext cx="95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DM Prevalence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2915364" y="47148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3130868" y="4686300"/>
            <a:ext cx="914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HbA1c Control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2915364" y="49815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3130868" y="4953000"/>
            <a:ext cx="914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Complications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013960" y="1828800"/>
            <a:ext cx="2162175" cy="3505200"/>
          </a:xfrm>
          <a:custGeom>
            <a:avLst/>
            <a:gdLst/>
            <a:ahLst/>
            <a:cxnLst/>
            <a:rect l="l" t="t" r="r" b="b"/>
            <a:pathLst>
              <a:path w="2162175" h="3505200">
                <a:moveTo>
                  <a:pt x="0" y="0"/>
                </a:moveTo>
                <a:lnTo>
                  <a:pt x="2162175" y="0"/>
                </a:lnTo>
                <a:lnTo>
                  <a:pt x="2162175" y="3505200"/>
                </a:lnTo>
                <a:lnTo>
                  <a:pt x="0" y="3505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5013960" y="1828800"/>
            <a:ext cx="2162175" cy="76200"/>
          </a:xfrm>
          <a:custGeom>
            <a:avLst/>
            <a:gdLst/>
            <a:ahLst/>
            <a:cxnLst/>
            <a:rect l="l" t="t" r="r" b="b"/>
            <a:pathLst>
              <a:path w="2162175" h="76200">
                <a:moveTo>
                  <a:pt x="0" y="0"/>
                </a:moveTo>
                <a:lnTo>
                  <a:pt x="2162175" y="0"/>
                </a:lnTo>
                <a:lnTo>
                  <a:pt x="2162175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5204460" y="2057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5410081" y="2190750"/>
            <a:ext cx="3429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623209" y="2190750"/>
            <a:ext cx="300038" cy="342900"/>
          </a:xfrm>
          <a:custGeom>
            <a:avLst/>
            <a:gdLst/>
            <a:ahLst/>
            <a:cxnLst/>
            <a:rect l="l" t="t" r="r" b="b"/>
            <a:pathLst>
              <a:path w="300038" h="342900">
                <a:moveTo>
                  <a:pt x="150019" y="5358"/>
                </a:moveTo>
                <a:cubicBezTo>
                  <a:pt x="105663" y="5358"/>
                  <a:pt x="69652" y="41369"/>
                  <a:pt x="69652" y="85725"/>
                </a:cubicBezTo>
                <a:cubicBezTo>
                  <a:pt x="69652" y="130081"/>
                  <a:pt x="105663" y="166092"/>
                  <a:pt x="150019" y="166092"/>
                </a:cubicBezTo>
                <a:cubicBezTo>
                  <a:pt x="194375" y="166092"/>
                  <a:pt x="230386" y="130081"/>
                  <a:pt x="230386" y="85725"/>
                </a:cubicBezTo>
                <a:cubicBezTo>
                  <a:pt x="230386" y="41369"/>
                  <a:pt x="194375" y="5358"/>
                  <a:pt x="150019" y="5358"/>
                </a:cubicBezTo>
                <a:close/>
                <a:moveTo>
                  <a:pt x="190202" y="214848"/>
                </a:moveTo>
                <a:cubicBezTo>
                  <a:pt x="186586" y="214513"/>
                  <a:pt x="182835" y="214313"/>
                  <a:pt x="179085" y="214313"/>
                </a:cubicBezTo>
                <a:lnTo>
                  <a:pt x="120886" y="214313"/>
                </a:lnTo>
                <a:cubicBezTo>
                  <a:pt x="117135" y="214313"/>
                  <a:pt x="113452" y="214513"/>
                  <a:pt x="109768" y="214848"/>
                </a:cubicBezTo>
                <a:lnTo>
                  <a:pt x="109768" y="260055"/>
                </a:lnTo>
                <a:cubicBezTo>
                  <a:pt x="120819" y="265145"/>
                  <a:pt x="128521" y="276329"/>
                  <a:pt x="128521" y="289255"/>
                </a:cubicBezTo>
                <a:cubicBezTo>
                  <a:pt x="128521" y="307003"/>
                  <a:pt x="114121" y="321402"/>
                  <a:pt x="96374" y="321402"/>
                </a:cubicBezTo>
                <a:cubicBezTo>
                  <a:pt x="78626" y="321402"/>
                  <a:pt x="64227" y="307003"/>
                  <a:pt x="64227" y="289255"/>
                </a:cubicBezTo>
                <a:cubicBezTo>
                  <a:pt x="64227" y="276262"/>
                  <a:pt x="71929" y="265078"/>
                  <a:pt x="82979" y="260055"/>
                </a:cubicBezTo>
                <a:lnTo>
                  <a:pt x="82979" y="220943"/>
                </a:lnTo>
                <a:cubicBezTo>
                  <a:pt x="40853" y="236413"/>
                  <a:pt x="10716" y="276999"/>
                  <a:pt x="10716" y="324549"/>
                </a:cubicBezTo>
                <a:cubicBezTo>
                  <a:pt x="10716" y="334662"/>
                  <a:pt x="18953" y="342900"/>
                  <a:pt x="29066" y="342900"/>
                </a:cubicBezTo>
                <a:lnTo>
                  <a:pt x="270904" y="342900"/>
                </a:lnTo>
                <a:cubicBezTo>
                  <a:pt x="281017" y="342900"/>
                  <a:pt x="289255" y="334662"/>
                  <a:pt x="289255" y="324549"/>
                </a:cubicBezTo>
                <a:cubicBezTo>
                  <a:pt x="289255" y="276999"/>
                  <a:pt x="259117" y="236480"/>
                  <a:pt x="216924" y="221010"/>
                </a:cubicBezTo>
                <a:lnTo>
                  <a:pt x="216924" y="246058"/>
                </a:lnTo>
                <a:cubicBezTo>
                  <a:pt x="232529" y="251549"/>
                  <a:pt x="243713" y="266484"/>
                  <a:pt x="243713" y="283964"/>
                </a:cubicBezTo>
                <a:lnTo>
                  <a:pt x="243713" y="305395"/>
                </a:lnTo>
                <a:cubicBezTo>
                  <a:pt x="243713" y="312762"/>
                  <a:pt x="237686" y="318790"/>
                  <a:pt x="230319" y="318790"/>
                </a:cubicBezTo>
                <a:cubicBezTo>
                  <a:pt x="222952" y="318790"/>
                  <a:pt x="216924" y="312762"/>
                  <a:pt x="216924" y="305395"/>
                </a:cubicBezTo>
                <a:lnTo>
                  <a:pt x="216924" y="283964"/>
                </a:lnTo>
                <a:cubicBezTo>
                  <a:pt x="216924" y="276597"/>
                  <a:pt x="210897" y="270570"/>
                  <a:pt x="203530" y="270570"/>
                </a:cubicBezTo>
                <a:cubicBezTo>
                  <a:pt x="196163" y="270570"/>
                  <a:pt x="190135" y="276597"/>
                  <a:pt x="190135" y="283964"/>
                </a:cubicBezTo>
                <a:lnTo>
                  <a:pt x="190135" y="305395"/>
                </a:lnTo>
                <a:cubicBezTo>
                  <a:pt x="190135" y="312762"/>
                  <a:pt x="184108" y="318790"/>
                  <a:pt x="176741" y="318790"/>
                </a:cubicBezTo>
                <a:cubicBezTo>
                  <a:pt x="169374" y="318790"/>
                  <a:pt x="163346" y="312762"/>
                  <a:pt x="163346" y="305395"/>
                </a:cubicBezTo>
                <a:lnTo>
                  <a:pt x="163346" y="283964"/>
                </a:lnTo>
                <a:cubicBezTo>
                  <a:pt x="163346" y="266484"/>
                  <a:pt x="174531" y="251616"/>
                  <a:pt x="190135" y="246058"/>
                </a:cubicBezTo>
                <a:lnTo>
                  <a:pt x="190135" y="214848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5204460" y="2819400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Doctor Shortage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204460" y="3200400"/>
            <a:ext cx="1857375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การขาดแคลนแพทย์และการกระจายตัว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231845" y="44481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5447348" y="4419600"/>
            <a:ext cx="800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Doctor Ratio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231845" y="47148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5447348" y="4686300"/>
            <a:ext cx="828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Rural Access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231845" y="49815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5447348" y="4953000"/>
            <a:ext cx="638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Workload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330440" y="1828800"/>
            <a:ext cx="2162175" cy="3505200"/>
          </a:xfrm>
          <a:custGeom>
            <a:avLst/>
            <a:gdLst/>
            <a:ahLst/>
            <a:cxnLst/>
            <a:rect l="l" t="t" r="r" b="b"/>
            <a:pathLst>
              <a:path w="2162175" h="3505200">
                <a:moveTo>
                  <a:pt x="0" y="0"/>
                </a:moveTo>
                <a:lnTo>
                  <a:pt x="2162175" y="0"/>
                </a:lnTo>
                <a:lnTo>
                  <a:pt x="2162175" y="3505200"/>
                </a:lnTo>
                <a:lnTo>
                  <a:pt x="0" y="3505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7330440" y="1828800"/>
            <a:ext cx="2162175" cy="76200"/>
          </a:xfrm>
          <a:custGeom>
            <a:avLst/>
            <a:gdLst/>
            <a:ahLst/>
            <a:cxnLst/>
            <a:rect l="l" t="t" r="r" b="b"/>
            <a:pathLst>
              <a:path w="2162175" h="76200">
                <a:moveTo>
                  <a:pt x="0" y="0"/>
                </a:moveTo>
                <a:lnTo>
                  <a:pt x="2162175" y="0"/>
                </a:lnTo>
                <a:lnTo>
                  <a:pt x="2162175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7520940" y="2057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7726204" y="2190750"/>
            <a:ext cx="3429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875395" y="2190750"/>
            <a:ext cx="428625" cy="342900"/>
          </a:xfrm>
          <a:custGeom>
            <a:avLst/>
            <a:gdLst/>
            <a:ahLst/>
            <a:cxnLst/>
            <a:rect l="l" t="t" r="r" b="b"/>
            <a:pathLst>
              <a:path w="428625" h="342900">
                <a:moveTo>
                  <a:pt x="155377" y="10783"/>
                </a:moveTo>
                <a:lnTo>
                  <a:pt x="155377" y="-21364"/>
                </a:lnTo>
                <a:cubicBezTo>
                  <a:pt x="155377" y="-30272"/>
                  <a:pt x="148210" y="-37438"/>
                  <a:pt x="139303" y="-37438"/>
                </a:cubicBezTo>
                <a:cubicBezTo>
                  <a:pt x="130396" y="-37438"/>
                  <a:pt x="123230" y="-30272"/>
                  <a:pt x="123230" y="-21364"/>
                </a:cubicBezTo>
                <a:lnTo>
                  <a:pt x="123230" y="10783"/>
                </a:lnTo>
                <a:cubicBezTo>
                  <a:pt x="123230" y="19690"/>
                  <a:pt x="130396" y="26856"/>
                  <a:pt x="139303" y="26856"/>
                </a:cubicBezTo>
                <a:cubicBezTo>
                  <a:pt x="148210" y="26856"/>
                  <a:pt x="155377" y="19690"/>
                  <a:pt x="155377" y="10783"/>
                </a:cubicBezTo>
                <a:close/>
                <a:moveTo>
                  <a:pt x="21431" y="112581"/>
                </a:moveTo>
                <a:lnTo>
                  <a:pt x="53578" y="112581"/>
                </a:lnTo>
                <a:cubicBezTo>
                  <a:pt x="62485" y="112581"/>
                  <a:pt x="69652" y="105415"/>
                  <a:pt x="69652" y="96508"/>
                </a:cubicBezTo>
                <a:cubicBezTo>
                  <a:pt x="69652" y="87600"/>
                  <a:pt x="62485" y="80434"/>
                  <a:pt x="53578" y="80434"/>
                </a:cubicBezTo>
                <a:lnTo>
                  <a:pt x="21431" y="80434"/>
                </a:lnTo>
                <a:cubicBezTo>
                  <a:pt x="12524" y="80434"/>
                  <a:pt x="5358" y="87600"/>
                  <a:pt x="5358" y="96508"/>
                </a:cubicBezTo>
                <a:cubicBezTo>
                  <a:pt x="5358" y="105415"/>
                  <a:pt x="12524" y="112581"/>
                  <a:pt x="21431" y="112581"/>
                </a:cubicBezTo>
                <a:close/>
                <a:moveTo>
                  <a:pt x="188528" y="47283"/>
                </a:moveTo>
                <a:cubicBezTo>
                  <a:pt x="194823" y="53578"/>
                  <a:pt x="205003" y="53578"/>
                  <a:pt x="211232" y="47283"/>
                </a:cubicBezTo>
                <a:lnTo>
                  <a:pt x="233935" y="24579"/>
                </a:lnTo>
                <a:cubicBezTo>
                  <a:pt x="240231" y="18284"/>
                  <a:pt x="240231" y="8104"/>
                  <a:pt x="233935" y="1875"/>
                </a:cubicBezTo>
                <a:cubicBezTo>
                  <a:pt x="227640" y="-4353"/>
                  <a:pt x="217460" y="-4420"/>
                  <a:pt x="211232" y="1875"/>
                </a:cubicBezTo>
                <a:lnTo>
                  <a:pt x="188528" y="24512"/>
                </a:lnTo>
                <a:cubicBezTo>
                  <a:pt x="182233" y="30807"/>
                  <a:pt x="182233" y="40987"/>
                  <a:pt x="188528" y="47216"/>
                </a:cubicBezTo>
                <a:close/>
                <a:moveTo>
                  <a:pt x="67308" y="191274"/>
                </a:moveTo>
                <a:lnTo>
                  <a:pt x="90011" y="168570"/>
                </a:lnTo>
                <a:cubicBezTo>
                  <a:pt x="96307" y="162275"/>
                  <a:pt x="96307" y="152095"/>
                  <a:pt x="90011" y="145866"/>
                </a:cubicBezTo>
                <a:cubicBezTo>
                  <a:pt x="83716" y="139638"/>
                  <a:pt x="73536" y="139571"/>
                  <a:pt x="67308" y="145866"/>
                </a:cubicBezTo>
                <a:lnTo>
                  <a:pt x="44604" y="168503"/>
                </a:lnTo>
                <a:cubicBezTo>
                  <a:pt x="38308" y="174799"/>
                  <a:pt x="38308" y="184978"/>
                  <a:pt x="44604" y="191207"/>
                </a:cubicBezTo>
                <a:cubicBezTo>
                  <a:pt x="50899" y="197435"/>
                  <a:pt x="61079" y="197502"/>
                  <a:pt x="67308" y="191207"/>
                </a:cubicBezTo>
                <a:close/>
                <a:moveTo>
                  <a:pt x="44604" y="1808"/>
                </a:moveTo>
                <a:cubicBezTo>
                  <a:pt x="38308" y="8104"/>
                  <a:pt x="38308" y="18284"/>
                  <a:pt x="44604" y="24512"/>
                </a:cubicBezTo>
                <a:lnTo>
                  <a:pt x="67308" y="47216"/>
                </a:lnTo>
                <a:cubicBezTo>
                  <a:pt x="73603" y="53511"/>
                  <a:pt x="83783" y="53511"/>
                  <a:pt x="90011" y="47216"/>
                </a:cubicBezTo>
                <a:cubicBezTo>
                  <a:pt x="96240" y="40920"/>
                  <a:pt x="96307" y="30740"/>
                  <a:pt x="90011" y="24512"/>
                </a:cubicBezTo>
                <a:lnTo>
                  <a:pt x="67308" y="1808"/>
                </a:lnTo>
                <a:cubicBezTo>
                  <a:pt x="61012" y="-4487"/>
                  <a:pt x="50899" y="-4487"/>
                  <a:pt x="44604" y="1808"/>
                </a:cubicBezTo>
                <a:close/>
                <a:moveTo>
                  <a:pt x="236347" y="117470"/>
                </a:moveTo>
                <a:lnTo>
                  <a:pt x="338212" y="144795"/>
                </a:lnTo>
                <a:cubicBezTo>
                  <a:pt x="342498" y="145933"/>
                  <a:pt x="345646" y="149684"/>
                  <a:pt x="346115" y="154104"/>
                </a:cubicBezTo>
                <a:lnTo>
                  <a:pt x="350937" y="203664"/>
                </a:lnTo>
                <a:lnTo>
                  <a:pt x="195895" y="162141"/>
                </a:lnTo>
                <a:lnTo>
                  <a:pt x="224827" y="121622"/>
                </a:lnTo>
                <a:cubicBezTo>
                  <a:pt x="227439" y="118006"/>
                  <a:pt x="231993" y="116332"/>
                  <a:pt x="236347" y="117470"/>
                </a:cubicBezTo>
                <a:close/>
                <a:moveTo>
                  <a:pt x="149751" y="153033"/>
                </a:moveTo>
                <a:lnTo>
                  <a:pt x="148344" y="154975"/>
                </a:lnTo>
                <a:cubicBezTo>
                  <a:pt x="133811" y="158658"/>
                  <a:pt x="121622" y="169910"/>
                  <a:pt x="117470" y="185447"/>
                </a:cubicBezTo>
                <a:cubicBezTo>
                  <a:pt x="114724" y="195828"/>
                  <a:pt x="109165" y="216523"/>
                  <a:pt x="100861" y="247531"/>
                </a:cubicBezTo>
                <a:lnTo>
                  <a:pt x="95302" y="268225"/>
                </a:lnTo>
                <a:cubicBezTo>
                  <a:pt x="92221" y="279678"/>
                  <a:pt x="99053" y="291398"/>
                  <a:pt x="110438" y="294479"/>
                </a:cubicBezTo>
                <a:lnTo>
                  <a:pt x="120819" y="297225"/>
                </a:lnTo>
                <a:cubicBezTo>
                  <a:pt x="132271" y="300305"/>
                  <a:pt x="143991" y="293474"/>
                  <a:pt x="147072" y="282089"/>
                </a:cubicBezTo>
                <a:lnTo>
                  <a:pt x="152631" y="261394"/>
                </a:lnTo>
                <a:lnTo>
                  <a:pt x="338949" y="311289"/>
                </a:lnTo>
                <a:lnTo>
                  <a:pt x="333390" y="331983"/>
                </a:lnTo>
                <a:cubicBezTo>
                  <a:pt x="330309" y="343436"/>
                  <a:pt x="337140" y="355156"/>
                  <a:pt x="348526" y="358237"/>
                </a:cubicBezTo>
                <a:lnTo>
                  <a:pt x="358906" y="360983"/>
                </a:lnTo>
                <a:cubicBezTo>
                  <a:pt x="370359" y="364063"/>
                  <a:pt x="382079" y="357232"/>
                  <a:pt x="385160" y="345847"/>
                </a:cubicBezTo>
                <a:cubicBezTo>
                  <a:pt x="387906" y="335466"/>
                  <a:pt x="393464" y="314771"/>
                  <a:pt x="401769" y="283763"/>
                </a:cubicBezTo>
                <a:lnTo>
                  <a:pt x="407328" y="263069"/>
                </a:lnTo>
                <a:cubicBezTo>
                  <a:pt x="411480" y="247531"/>
                  <a:pt x="406591" y="231725"/>
                  <a:pt x="395808" y="221211"/>
                </a:cubicBezTo>
                <a:lnTo>
                  <a:pt x="395607" y="218800"/>
                </a:lnTo>
                <a:lnTo>
                  <a:pt x="388910" y="149818"/>
                </a:lnTo>
                <a:cubicBezTo>
                  <a:pt x="386767" y="127583"/>
                  <a:pt x="371029" y="109031"/>
                  <a:pt x="349463" y="103272"/>
                </a:cubicBezTo>
                <a:lnTo>
                  <a:pt x="247464" y="76081"/>
                </a:lnTo>
                <a:cubicBezTo>
                  <a:pt x="225899" y="70321"/>
                  <a:pt x="202994" y="78492"/>
                  <a:pt x="190001" y="96709"/>
                </a:cubicBezTo>
                <a:lnTo>
                  <a:pt x="149684" y="153099"/>
                </a:lnTo>
                <a:close/>
                <a:moveTo>
                  <a:pt x="182367" y="191743"/>
                </a:moveTo>
                <a:cubicBezTo>
                  <a:pt x="189879" y="193623"/>
                  <a:pt x="195792" y="199410"/>
                  <a:pt x="197835" y="206880"/>
                </a:cubicBezTo>
                <a:cubicBezTo>
                  <a:pt x="199877" y="214350"/>
                  <a:pt x="197731" y="222341"/>
                  <a:pt x="192220" y="227782"/>
                </a:cubicBezTo>
                <a:cubicBezTo>
                  <a:pt x="186710" y="233223"/>
                  <a:pt x="178693" y="235268"/>
                  <a:pt x="171249" y="233132"/>
                </a:cubicBezTo>
                <a:cubicBezTo>
                  <a:pt x="163737" y="231251"/>
                  <a:pt x="157823" y="225464"/>
                  <a:pt x="155781" y="217994"/>
                </a:cubicBezTo>
                <a:cubicBezTo>
                  <a:pt x="153739" y="210524"/>
                  <a:pt x="155885" y="202534"/>
                  <a:pt x="161395" y="197092"/>
                </a:cubicBezTo>
                <a:cubicBezTo>
                  <a:pt x="166906" y="191651"/>
                  <a:pt x="174923" y="189606"/>
                  <a:pt x="182367" y="191743"/>
                </a:cubicBezTo>
                <a:close/>
                <a:moveTo>
                  <a:pt x="321737" y="251281"/>
                </a:moveTo>
                <a:cubicBezTo>
                  <a:pt x="323617" y="243769"/>
                  <a:pt x="329404" y="237856"/>
                  <a:pt x="336874" y="235813"/>
                </a:cubicBezTo>
                <a:cubicBezTo>
                  <a:pt x="344344" y="233771"/>
                  <a:pt x="352335" y="235917"/>
                  <a:pt x="357776" y="241428"/>
                </a:cubicBezTo>
                <a:cubicBezTo>
                  <a:pt x="363217" y="246938"/>
                  <a:pt x="365262" y="254955"/>
                  <a:pt x="363126" y="262399"/>
                </a:cubicBezTo>
                <a:cubicBezTo>
                  <a:pt x="361245" y="269911"/>
                  <a:pt x="355458" y="275825"/>
                  <a:pt x="347988" y="277867"/>
                </a:cubicBezTo>
                <a:cubicBezTo>
                  <a:pt x="340518" y="279909"/>
                  <a:pt x="332528" y="277763"/>
                  <a:pt x="327086" y="272252"/>
                </a:cubicBezTo>
                <a:cubicBezTo>
                  <a:pt x="321645" y="266742"/>
                  <a:pt x="319600" y="258725"/>
                  <a:pt x="321737" y="251281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7520940" y="2819400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Road Safety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520940" y="3200400"/>
            <a:ext cx="1857375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การลดอุบัติเหตุทางถนนและการบาดเจ็บ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548325" y="44481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7763828" y="4419600"/>
            <a:ext cx="885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Accident Rate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7548325" y="47148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7763828" y="4686300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Fatalities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548325" y="49815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7763828" y="4953000"/>
            <a:ext cx="781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Risk Factors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9646920" y="1828800"/>
            <a:ext cx="2162175" cy="3505200"/>
          </a:xfrm>
          <a:custGeom>
            <a:avLst/>
            <a:gdLst/>
            <a:ahLst/>
            <a:cxnLst/>
            <a:rect l="l" t="t" r="r" b="b"/>
            <a:pathLst>
              <a:path w="2162175" h="3505200">
                <a:moveTo>
                  <a:pt x="0" y="0"/>
                </a:moveTo>
                <a:lnTo>
                  <a:pt x="2162175" y="0"/>
                </a:lnTo>
                <a:lnTo>
                  <a:pt x="2162175" y="3505200"/>
                </a:lnTo>
                <a:lnTo>
                  <a:pt x="0" y="3505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Shape 57"/>
          <p:cNvSpPr/>
          <p:nvPr/>
        </p:nvSpPr>
        <p:spPr>
          <a:xfrm>
            <a:off x="9646920" y="1828800"/>
            <a:ext cx="2162175" cy="76200"/>
          </a:xfrm>
          <a:custGeom>
            <a:avLst/>
            <a:gdLst/>
            <a:ahLst/>
            <a:cxnLst/>
            <a:rect l="l" t="t" r="r" b="b"/>
            <a:pathLst>
              <a:path w="2162175" h="76200">
                <a:moveTo>
                  <a:pt x="0" y="0"/>
                </a:moveTo>
                <a:lnTo>
                  <a:pt x="2162175" y="0"/>
                </a:lnTo>
                <a:lnTo>
                  <a:pt x="2162175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Shape 58"/>
          <p:cNvSpPr/>
          <p:nvPr/>
        </p:nvSpPr>
        <p:spPr>
          <a:xfrm>
            <a:off x="9837420" y="2057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Text 59"/>
          <p:cNvSpPr/>
          <p:nvPr/>
        </p:nvSpPr>
        <p:spPr>
          <a:xfrm>
            <a:off x="10057566" y="2190750"/>
            <a:ext cx="314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11234738" y="21907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80367" y="37505"/>
                </a:moveTo>
                <a:cubicBezTo>
                  <a:pt x="80367" y="16810"/>
                  <a:pt x="97177" y="0"/>
                  <a:pt x="117872" y="0"/>
                </a:cubicBezTo>
                <a:lnTo>
                  <a:pt x="133945" y="0"/>
                </a:lnTo>
                <a:cubicBezTo>
                  <a:pt x="145799" y="0"/>
                  <a:pt x="155377" y="9577"/>
                  <a:pt x="155377" y="21431"/>
                </a:cubicBezTo>
                <a:lnTo>
                  <a:pt x="155377" y="321469"/>
                </a:lnTo>
                <a:cubicBezTo>
                  <a:pt x="155377" y="333323"/>
                  <a:pt x="145799" y="342900"/>
                  <a:pt x="133945" y="342900"/>
                </a:cubicBezTo>
                <a:lnTo>
                  <a:pt x="112514" y="342900"/>
                </a:lnTo>
                <a:cubicBezTo>
                  <a:pt x="92556" y="342900"/>
                  <a:pt x="75746" y="329238"/>
                  <a:pt x="70991" y="310753"/>
                </a:cubicBezTo>
                <a:cubicBezTo>
                  <a:pt x="70522" y="310753"/>
                  <a:pt x="70120" y="310753"/>
                  <a:pt x="69652" y="310753"/>
                </a:cubicBezTo>
                <a:cubicBezTo>
                  <a:pt x="40050" y="310753"/>
                  <a:pt x="16073" y="286777"/>
                  <a:pt x="16073" y="257175"/>
                </a:cubicBezTo>
                <a:cubicBezTo>
                  <a:pt x="16073" y="245120"/>
                  <a:pt x="20092" y="234002"/>
                  <a:pt x="26789" y="225028"/>
                </a:cubicBezTo>
                <a:cubicBezTo>
                  <a:pt x="13796" y="215250"/>
                  <a:pt x="5358" y="199712"/>
                  <a:pt x="5358" y="182166"/>
                </a:cubicBezTo>
                <a:cubicBezTo>
                  <a:pt x="5358" y="161471"/>
                  <a:pt x="17145" y="143455"/>
                  <a:pt x="34290" y="134548"/>
                </a:cubicBezTo>
                <a:cubicBezTo>
                  <a:pt x="29535" y="126511"/>
                  <a:pt x="26789" y="117135"/>
                  <a:pt x="26789" y="107156"/>
                </a:cubicBezTo>
                <a:cubicBezTo>
                  <a:pt x="26789" y="77554"/>
                  <a:pt x="50765" y="53578"/>
                  <a:pt x="80367" y="53578"/>
                </a:cubicBezTo>
                <a:lnTo>
                  <a:pt x="80367" y="37505"/>
                </a:lnTo>
                <a:close/>
                <a:moveTo>
                  <a:pt x="262533" y="37505"/>
                </a:moveTo>
                <a:lnTo>
                  <a:pt x="262533" y="53578"/>
                </a:lnTo>
                <a:cubicBezTo>
                  <a:pt x="292135" y="53578"/>
                  <a:pt x="316111" y="77554"/>
                  <a:pt x="316111" y="107156"/>
                </a:cubicBezTo>
                <a:cubicBezTo>
                  <a:pt x="316111" y="117202"/>
                  <a:pt x="313365" y="126578"/>
                  <a:pt x="308610" y="134548"/>
                </a:cubicBezTo>
                <a:cubicBezTo>
                  <a:pt x="325822" y="143455"/>
                  <a:pt x="337542" y="161404"/>
                  <a:pt x="337542" y="182166"/>
                </a:cubicBezTo>
                <a:cubicBezTo>
                  <a:pt x="337542" y="199712"/>
                  <a:pt x="329104" y="215250"/>
                  <a:pt x="316111" y="225028"/>
                </a:cubicBezTo>
                <a:cubicBezTo>
                  <a:pt x="322808" y="234002"/>
                  <a:pt x="326827" y="245120"/>
                  <a:pt x="326827" y="257175"/>
                </a:cubicBezTo>
                <a:cubicBezTo>
                  <a:pt x="326827" y="286777"/>
                  <a:pt x="302850" y="310753"/>
                  <a:pt x="273248" y="310753"/>
                </a:cubicBezTo>
                <a:cubicBezTo>
                  <a:pt x="272780" y="310753"/>
                  <a:pt x="272378" y="310753"/>
                  <a:pt x="271909" y="310753"/>
                </a:cubicBezTo>
                <a:cubicBezTo>
                  <a:pt x="267154" y="329238"/>
                  <a:pt x="250344" y="342900"/>
                  <a:pt x="230386" y="342900"/>
                </a:cubicBezTo>
                <a:lnTo>
                  <a:pt x="208955" y="342900"/>
                </a:lnTo>
                <a:cubicBezTo>
                  <a:pt x="197101" y="342900"/>
                  <a:pt x="187523" y="333323"/>
                  <a:pt x="187523" y="321469"/>
                </a:cubicBezTo>
                <a:lnTo>
                  <a:pt x="187523" y="21431"/>
                </a:lnTo>
                <a:cubicBezTo>
                  <a:pt x="187523" y="9577"/>
                  <a:pt x="197101" y="0"/>
                  <a:pt x="208955" y="0"/>
                </a:cubicBezTo>
                <a:lnTo>
                  <a:pt x="225028" y="0"/>
                </a:lnTo>
                <a:cubicBezTo>
                  <a:pt x="245723" y="0"/>
                  <a:pt x="262533" y="16810"/>
                  <a:pt x="262533" y="37505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9837420" y="2819400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Mental Health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9837420" y="3200400"/>
            <a:ext cx="1857375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การเข้าถึงบริการสุขภาพจิต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9864805" y="44481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Text 64"/>
          <p:cNvSpPr/>
          <p:nvPr/>
        </p:nvSpPr>
        <p:spPr>
          <a:xfrm>
            <a:off x="10080308" y="4419600"/>
            <a:ext cx="1028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Depression Rate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9864805" y="47148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8" name="Text 66"/>
          <p:cNvSpPr/>
          <p:nvPr/>
        </p:nvSpPr>
        <p:spPr>
          <a:xfrm>
            <a:off x="10080308" y="4686300"/>
            <a:ext cx="962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Service Access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9864805" y="49815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0" name="Text 68"/>
          <p:cNvSpPr/>
          <p:nvPr/>
        </p:nvSpPr>
        <p:spPr>
          <a:xfrm>
            <a:off x="10080308" y="4953000"/>
            <a:ext cx="485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Stigma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381000" y="5524500"/>
            <a:ext cx="11430000" cy="952500"/>
          </a:xfrm>
          <a:custGeom>
            <a:avLst/>
            <a:gdLst/>
            <a:ahLst/>
            <a:cxnLst/>
            <a:rect l="l" t="t" r="r" b="b"/>
            <a:pathLst>
              <a:path w="11430000" h="952500">
                <a:moveTo>
                  <a:pt x="0" y="0"/>
                </a:moveTo>
                <a:lnTo>
                  <a:pt x="11430000" y="0"/>
                </a:lnTo>
                <a:lnTo>
                  <a:pt x="114300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2" name="Shape 70"/>
          <p:cNvSpPr/>
          <p:nvPr/>
        </p:nvSpPr>
        <p:spPr>
          <a:xfrm>
            <a:off x="645319" y="585787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3" name="Text 71"/>
          <p:cNvSpPr/>
          <p:nvPr/>
        </p:nvSpPr>
        <p:spPr>
          <a:xfrm>
            <a:off x="1081088" y="5867400"/>
            <a:ext cx="600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เลือกหัวข้อที่มีข้อมูลพร้อมและสามารถวิเคราะห์ได้ภายในเวลาที่กำหนด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10587276" y="5715000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จำนวนทีม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10520601" y="5943600"/>
            <a:ext cx="1095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25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 หัวข้อ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0" y="0"/>
                </a:moveTo>
                <a:lnTo>
                  <a:pt x="76200" y="0"/>
                </a:lnTo>
                <a:lnTo>
                  <a:pt x="76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09600" y="381000"/>
            <a:ext cx="3762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CRITERIA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3914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เกณฑ์เลือกปัญหา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2954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เลือกโจทย์ที่ทำได้จริงและมีความเป็นไปได้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1828800"/>
            <a:ext cx="3657600" cy="4171950"/>
          </a:xfrm>
          <a:custGeom>
            <a:avLst/>
            <a:gdLst/>
            <a:ahLst/>
            <a:cxnLst/>
            <a:rect l="l" t="t" r="r" b="b"/>
            <a:pathLst>
              <a:path w="3657600" h="4171950">
                <a:moveTo>
                  <a:pt x="0" y="0"/>
                </a:moveTo>
                <a:lnTo>
                  <a:pt x="3657600" y="0"/>
                </a:lnTo>
                <a:lnTo>
                  <a:pt x="3657600" y="4171950"/>
                </a:lnTo>
                <a:lnTo>
                  <a:pt x="0" y="41719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81000" y="1828800"/>
            <a:ext cx="3657600" cy="76200"/>
          </a:xfrm>
          <a:custGeom>
            <a:avLst/>
            <a:gdLst/>
            <a:ahLst/>
            <a:cxnLst/>
            <a:rect l="l" t="t" r="r" b="b"/>
            <a:pathLst>
              <a:path w="3657600" h="76200">
                <a:moveTo>
                  <a:pt x="0" y="0"/>
                </a:moveTo>
                <a:lnTo>
                  <a:pt x="3657600" y="0"/>
                </a:lnTo>
                <a:lnTo>
                  <a:pt x="36576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09600" y="20955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0"/>
                </a:moveTo>
                <a:lnTo>
                  <a:pt x="762000" y="0"/>
                </a:lnTo>
                <a:lnTo>
                  <a:pt x="762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840581" y="2305050"/>
            <a:ext cx="300038" cy="342900"/>
          </a:xfrm>
          <a:custGeom>
            <a:avLst/>
            <a:gdLst/>
            <a:ahLst/>
            <a:cxnLst/>
            <a:rect l="l" t="t" r="r" b="b"/>
            <a:pathLst>
              <a:path w="300038" h="342900">
                <a:moveTo>
                  <a:pt x="300038" y="137830"/>
                </a:moveTo>
                <a:cubicBezTo>
                  <a:pt x="290126" y="144393"/>
                  <a:pt x="278740" y="149684"/>
                  <a:pt x="266886" y="153903"/>
                </a:cubicBezTo>
                <a:cubicBezTo>
                  <a:pt x="235409" y="165155"/>
                  <a:pt x="194087" y="171450"/>
                  <a:pt x="150019" y="171450"/>
                </a:cubicBezTo>
                <a:cubicBezTo>
                  <a:pt x="105951" y="171450"/>
                  <a:pt x="64562" y="165088"/>
                  <a:pt x="33151" y="153903"/>
                </a:cubicBezTo>
                <a:cubicBezTo>
                  <a:pt x="21364" y="149684"/>
                  <a:pt x="9912" y="144393"/>
                  <a:pt x="0" y="137830"/>
                </a:cubicBezTo>
                <a:lnTo>
                  <a:pt x="0" y="192881"/>
                </a:lnTo>
                <a:cubicBezTo>
                  <a:pt x="0" y="222483"/>
                  <a:pt x="67174" y="246459"/>
                  <a:pt x="150019" y="246459"/>
                </a:cubicBezTo>
                <a:cubicBezTo>
                  <a:pt x="232864" y="246459"/>
                  <a:pt x="300038" y="222483"/>
                  <a:pt x="300038" y="192881"/>
                </a:cubicBezTo>
                <a:lnTo>
                  <a:pt x="300038" y="137830"/>
                </a:lnTo>
                <a:close/>
                <a:moveTo>
                  <a:pt x="300038" y="85725"/>
                </a:moveTo>
                <a:lnTo>
                  <a:pt x="300038" y="53578"/>
                </a:lnTo>
                <a:cubicBezTo>
                  <a:pt x="300038" y="23976"/>
                  <a:pt x="232864" y="0"/>
                  <a:pt x="150019" y="0"/>
                </a:cubicBezTo>
                <a:cubicBezTo>
                  <a:pt x="67174" y="0"/>
                  <a:pt x="0" y="23976"/>
                  <a:pt x="0" y="53578"/>
                </a:cubicBezTo>
                <a:lnTo>
                  <a:pt x="0" y="85725"/>
                </a:lnTo>
                <a:cubicBezTo>
                  <a:pt x="0" y="115327"/>
                  <a:pt x="67174" y="139303"/>
                  <a:pt x="150019" y="139303"/>
                </a:cubicBezTo>
                <a:cubicBezTo>
                  <a:pt x="232864" y="139303"/>
                  <a:pt x="300038" y="115327"/>
                  <a:pt x="300038" y="85725"/>
                </a:cubicBezTo>
                <a:close/>
                <a:moveTo>
                  <a:pt x="266886" y="261059"/>
                </a:moveTo>
                <a:cubicBezTo>
                  <a:pt x="235476" y="272244"/>
                  <a:pt x="194154" y="278606"/>
                  <a:pt x="150019" y="278606"/>
                </a:cubicBezTo>
                <a:cubicBezTo>
                  <a:pt x="105884" y="278606"/>
                  <a:pt x="64562" y="272244"/>
                  <a:pt x="33151" y="261059"/>
                </a:cubicBezTo>
                <a:cubicBezTo>
                  <a:pt x="21364" y="256840"/>
                  <a:pt x="9912" y="251549"/>
                  <a:pt x="0" y="244986"/>
                </a:cubicBezTo>
                <a:lnTo>
                  <a:pt x="0" y="289322"/>
                </a:lnTo>
                <a:cubicBezTo>
                  <a:pt x="0" y="318924"/>
                  <a:pt x="67174" y="342900"/>
                  <a:pt x="150019" y="342900"/>
                </a:cubicBezTo>
                <a:cubicBezTo>
                  <a:pt x="232864" y="342900"/>
                  <a:pt x="300038" y="318924"/>
                  <a:pt x="300038" y="289322"/>
                </a:cubicBezTo>
                <a:lnTo>
                  <a:pt x="300038" y="244986"/>
                </a:lnTo>
                <a:cubicBezTo>
                  <a:pt x="290126" y="251549"/>
                  <a:pt x="278740" y="256840"/>
                  <a:pt x="266886" y="261059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524000" y="2133600"/>
            <a:ext cx="1524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Availability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09600" y="3048000"/>
            <a:ext cx="3286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มีข้อมูลพร้อมใช้หรือไม่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9600" y="3505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695325" y="35814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28700" y="3467100"/>
            <a:ext cx="1524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ข้อมูลสถิติ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28700" y="3733800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มีตัวเลขย้อนหลัง 3-5 ปี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09600" y="4114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95325" y="41910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028700" y="4076700"/>
            <a:ext cx="145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ข้อมูลเชิงคุณภาพ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28700" y="4343400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รายงาน งานวิจัย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09600" y="4724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695325" y="4800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1028700" y="4686300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แหล่งข้อมูล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28700" y="4953000"/>
            <a:ext cx="145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น่าเชื่อถือ ตรวจสอบได้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09600" y="5379720"/>
            <a:ext cx="3200400" cy="15240"/>
          </a:xfrm>
          <a:custGeom>
            <a:avLst/>
            <a:gdLst/>
            <a:ahLst/>
            <a:cxnLst/>
            <a:rect l="l" t="t" r="r" b="b"/>
            <a:pathLst>
              <a:path w="3200400" h="15240">
                <a:moveTo>
                  <a:pt x="0" y="0"/>
                </a:moveTo>
                <a:lnTo>
                  <a:pt x="3200400" y="0"/>
                </a:lnTo>
                <a:lnTo>
                  <a:pt x="3200400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619125" y="5577841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92125" y="-5626"/>
                </a:moveTo>
                <a:cubicBezTo>
                  <a:pt x="90904" y="-8007"/>
                  <a:pt x="88434" y="-9525"/>
                  <a:pt x="85755" y="-9525"/>
                </a:cubicBezTo>
                <a:cubicBezTo>
                  <a:pt x="83076" y="-9525"/>
                  <a:pt x="80605" y="-8007"/>
                  <a:pt x="79385" y="-5626"/>
                </a:cubicBezTo>
                <a:lnTo>
                  <a:pt x="57477" y="37296"/>
                </a:lnTo>
                <a:lnTo>
                  <a:pt x="9882" y="44857"/>
                </a:lnTo>
                <a:cubicBezTo>
                  <a:pt x="7233" y="45274"/>
                  <a:pt x="5030" y="47149"/>
                  <a:pt x="4197" y="49709"/>
                </a:cubicBezTo>
                <a:cubicBezTo>
                  <a:pt x="3364" y="52268"/>
                  <a:pt x="4048" y="55066"/>
                  <a:pt x="5923" y="56971"/>
                </a:cubicBezTo>
                <a:lnTo>
                  <a:pt x="39975" y="91053"/>
                </a:lnTo>
                <a:lnTo>
                  <a:pt x="32474" y="138648"/>
                </a:lnTo>
                <a:cubicBezTo>
                  <a:pt x="32058" y="141297"/>
                  <a:pt x="33159" y="143976"/>
                  <a:pt x="35332" y="145554"/>
                </a:cubicBezTo>
                <a:cubicBezTo>
                  <a:pt x="37505" y="147131"/>
                  <a:pt x="40362" y="147370"/>
                  <a:pt x="42773" y="146149"/>
                </a:cubicBezTo>
                <a:lnTo>
                  <a:pt x="85755" y="124301"/>
                </a:lnTo>
                <a:lnTo>
                  <a:pt x="128707" y="146149"/>
                </a:lnTo>
                <a:cubicBezTo>
                  <a:pt x="131088" y="147370"/>
                  <a:pt x="133975" y="147131"/>
                  <a:pt x="136148" y="145554"/>
                </a:cubicBezTo>
                <a:cubicBezTo>
                  <a:pt x="138321" y="143976"/>
                  <a:pt x="139422" y="141327"/>
                  <a:pt x="139005" y="138648"/>
                </a:cubicBezTo>
                <a:lnTo>
                  <a:pt x="131475" y="91053"/>
                </a:lnTo>
                <a:lnTo>
                  <a:pt x="165527" y="56971"/>
                </a:lnTo>
                <a:cubicBezTo>
                  <a:pt x="167432" y="55066"/>
                  <a:pt x="168086" y="52268"/>
                  <a:pt x="167253" y="49709"/>
                </a:cubicBezTo>
                <a:cubicBezTo>
                  <a:pt x="166420" y="47149"/>
                  <a:pt x="164247" y="45274"/>
                  <a:pt x="161568" y="44857"/>
                </a:cubicBezTo>
                <a:lnTo>
                  <a:pt x="114002" y="37296"/>
                </a:lnTo>
                <a:lnTo>
                  <a:pt x="92125" y="-5626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876300" y="5539741"/>
            <a:ext cx="942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Weight: 40%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267200" y="1828800"/>
            <a:ext cx="3657600" cy="4171950"/>
          </a:xfrm>
          <a:custGeom>
            <a:avLst/>
            <a:gdLst/>
            <a:ahLst/>
            <a:cxnLst/>
            <a:rect l="l" t="t" r="r" b="b"/>
            <a:pathLst>
              <a:path w="3657600" h="4171950">
                <a:moveTo>
                  <a:pt x="0" y="0"/>
                </a:moveTo>
                <a:lnTo>
                  <a:pt x="3657600" y="0"/>
                </a:lnTo>
                <a:lnTo>
                  <a:pt x="3657600" y="4171950"/>
                </a:lnTo>
                <a:lnTo>
                  <a:pt x="0" y="41719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4267200" y="1828800"/>
            <a:ext cx="3657600" cy="76200"/>
          </a:xfrm>
          <a:custGeom>
            <a:avLst/>
            <a:gdLst/>
            <a:ahLst/>
            <a:cxnLst/>
            <a:rect l="l" t="t" r="r" b="b"/>
            <a:pathLst>
              <a:path w="3657600" h="76200">
                <a:moveTo>
                  <a:pt x="0" y="0"/>
                </a:moveTo>
                <a:lnTo>
                  <a:pt x="3657600" y="0"/>
                </a:lnTo>
                <a:lnTo>
                  <a:pt x="36576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4495800" y="20955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0"/>
                </a:moveTo>
                <a:lnTo>
                  <a:pt x="762000" y="0"/>
                </a:lnTo>
                <a:lnTo>
                  <a:pt x="762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4705350" y="23050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42863" y="42863"/>
                </a:moveTo>
                <a:cubicBezTo>
                  <a:pt x="42863" y="31008"/>
                  <a:pt x="33285" y="21431"/>
                  <a:pt x="21431" y="21431"/>
                </a:cubicBezTo>
                <a:cubicBezTo>
                  <a:pt x="9577" y="21431"/>
                  <a:pt x="0" y="31008"/>
                  <a:pt x="0" y="42863"/>
                </a:cubicBezTo>
                <a:lnTo>
                  <a:pt x="0" y="267891"/>
                </a:lnTo>
                <a:cubicBezTo>
                  <a:pt x="0" y="297493"/>
                  <a:pt x="23976" y="321469"/>
                  <a:pt x="53578" y="321469"/>
                </a:cubicBezTo>
                <a:lnTo>
                  <a:pt x="321469" y="321469"/>
                </a:lnTo>
                <a:cubicBezTo>
                  <a:pt x="333323" y="321469"/>
                  <a:pt x="342900" y="311892"/>
                  <a:pt x="342900" y="300038"/>
                </a:cubicBezTo>
                <a:cubicBezTo>
                  <a:pt x="342900" y="288183"/>
                  <a:pt x="333323" y="278606"/>
                  <a:pt x="321469" y="278606"/>
                </a:cubicBezTo>
                <a:lnTo>
                  <a:pt x="53578" y="278606"/>
                </a:lnTo>
                <a:cubicBezTo>
                  <a:pt x="47685" y="278606"/>
                  <a:pt x="42863" y="273784"/>
                  <a:pt x="42863" y="267891"/>
                </a:cubicBezTo>
                <a:lnTo>
                  <a:pt x="42863" y="42863"/>
                </a:lnTo>
                <a:close/>
                <a:moveTo>
                  <a:pt x="315173" y="100861"/>
                </a:moveTo>
                <a:cubicBezTo>
                  <a:pt x="323545" y="92489"/>
                  <a:pt x="323545" y="78894"/>
                  <a:pt x="315173" y="70522"/>
                </a:cubicBezTo>
                <a:cubicBezTo>
                  <a:pt x="306802" y="62151"/>
                  <a:pt x="293206" y="62151"/>
                  <a:pt x="284835" y="70522"/>
                </a:cubicBezTo>
                <a:lnTo>
                  <a:pt x="214313" y="141111"/>
                </a:lnTo>
                <a:lnTo>
                  <a:pt x="175870" y="102736"/>
                </a:lnTo>
                <a:cubicBezTo>
                  <a:pt x="167499" y="94364"/>
                  <a:pt x="153903" y="94364"/>
                  <a:pt x="145532" y="102736"/>
                </a:cubicBezTo>
                <a:lnTo>
                  <a:pt x="81238" y="167030"/>
                </a:lnTo>
                <a:cubicBezTo>
                  <a:pt x="72866" y="175401"/>
                  <a:pt x="72866" y="188997"/>
                  <a:pt x="81238" y="197368"/>
                </a:cubicBezTo>
                <a:cubicBezTo>
                  <a:pt x="89609" y="205740"/>
                  <a:pt x="103205" y="205740"/>
                  <a:pt x="111576" y="197368"/>
                </a:cubicBezTo>
                <a:lnTo>
                  <a:pt x="160734" y="148210"/>
                </a:lnTo>
                <a:lnTo>
                  <a:pt x="199177" y="186653"/>
                </a:lnTo>
                <a:cubicBezTo>
                  <a:pt x="207548" y="195024"/>
                  <a:pt x="221144" y="195024"/>
                  <a:pt x="229515" y="186653"/>
                </a:cubicBezTo>
                <a:lnTo>
                  <a:pt x="315240" y="100928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5410200" y="2133600"/>
            <a:ext cx="12573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Impact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Potential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495800" y="3048000"/>
            <a:ext cx="3286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ผลกระทบที่จะเกิดขึ้น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495800" y="3505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4581525" y="35814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4914900" y="3467100"/>
            <a:ext cx="1743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ขนาดปัญหา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914900" y="3733800"/>
            <a:ext cx="1733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กระทบประชากรจำนวนมาก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495800" y="4114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4581525" y="41910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4914900" y="4076700"/>
            <a:ext cx="1990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ความรุนแรง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914900" y="4343400"/>
            <a:ext cx="1981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ผลกระทบต่อสุขภาพ/เศรษฐกิจ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495800" y="4724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4581525" y="4800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4914900" y="4686300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ความเร่งด่วน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914900" y="4953000"/>
            <a:ext cx="1133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ต้องแก้ไขโดยเร็ว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495800" y="5379720"/>
            <a:ext cx="3200400" cy="15240"/>
          </a:xfrm>
          <a:custGeom>
            <a:avLst/>
            <a:gdLst/>
            <a:ahLst/>
            <a:cxnLst/>
            <a:rect l="l" t="t" r="r" b="b"/>
            <a:pathLst>
              <a:path w="3200400" h="15240">
                <a:moveTo>
                  <a:pt x="0" y="0"/>
                </a:moveTo>
                <a:lnTo>
                  <a:pt x="3200400" y="0"/>
                </a:lnTo>
                <a:lnTo>
                  <a:pt x="3200400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4505325" y="5577841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92125" y="-5626"/>
                </a:moveTo>
                <a:cubicBezTo>
                  <a:pt x="90904" y="-8007"/>
                  <a:pt x="88434" y="-9525"/>
                  <a:pt x="85755" y="-9525"/>
                </a:cubicBezTo>
                <a:cubicBezTo>
                  <a:pt x="83076" y="-9525"/>
                  <a:pt x="80605" y="-8007"/>
                  <a:pt x="79385" y="-5626"/>
                </a:cubicBezTo>
                <a:lnTo>
                  <a:pt x="57477" y="37296"/>
                </a:lnTo>
                <a:lnTo>
                  <a:pt x="9882" y="44857"/>
                </a:lnTo>
                <a:cubicBezTo>
                  <a:pt x="7233" y="45274"/>
                  <a:pt x="5030" y="47149"/>
                  <a:pt x="4197" y="49709"/>
                </a:cubicBezTo>
                <a:cubicBezTo>
                  <a:pt x="3364" y="52268"/>
                  <a:pt x="4048" y="55066"/>
                  <a:pt x="5923" y="56971"/>
                </a:cubicBezTo>
                <a:lnTo>
                  <a:pt x="39975" y="91053"/>
                </a:lnTo>
                <a:lnTo>
                  <a:pt x="32474" y="138648"/>
                </a:lnTo>
                <a:cubicBezTo>
                  <a:pt x="32058" y="141297"/>
                  <a:pt x="33159" y="143976"/>
                  <a:pt x="35332" y="145554"/>
                </a:cubicBezTo>
                <a:cubicBezTo>
                  <a:pt x="37505" y="147131"/>
                  <a:pt x="40362" y="147370"/>
                  <a:pt x="42773" y="146149"/>
                </a:cubicBezTo>
                <a:lnTo>
                  <a:pt x="85755" y="124301"/>
                </a:lnTo>
                <a:lnTo>
                  <a:pt x="128707" y="146149"/>
                </a:lnTo>
                <a:cubicBezTo>
                  <a:pt x="131088" y="147370"/>
                  <a:pt x="133975" y="147131"/>
                  <a:pt x="136148" y="145554"/>
                </a:cubicBezTo>
                <a:cubicBezTo>
                  <a:pt x="138321" y="143976"/>
                  <a:pt x="139422" y="141327"/>
                  <a:pt x="139005" y="138648"/>
                </a:cubicBezTo>
                <a:lnTo>
                  <a:pt x="131475" y="91053"/>
                </a:lnTo>
                <a:lnTo>
                  <a:pt x="165527" y="56971"/>
                </a:lnTo>
                <a:cubicBezTo>
                  <a:pt x="167432" y="55066"/>
                  <a:pt x="168086" y="52268"/>
                  <a:pt x="167253" y="49709"/>
                </a:cubicBezTo>
                <a:cubicBezTo>
                  <a:pt x="166420" y="47149"/>
                  <a:pt x="164247" y="45274"/>
                  <a:pt x="161568" y="44857"/>
                </a:cubicBezTo>
                <a:lnTo>
                  <a:pt x="114002" y="37296"/>
                </a:lnTo>
                <a:lnTo>
                  <a:pt x="92125" y="-5626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4762500" y="5539741"/>
            <a:ext cx="933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Weight: 35%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153400" y="1828800"/>
            <a:ext cx="3657600" cy="4171950"/>
          </a:xfrm>
          <a:custGeom>
            <a:avLst/>
            <a:gdLst/>
            <a:ahLst/>
            <a:cxnLst/>
            <a:rect l="l" t="t" r="r" b="b"/>
            <a:pathLst>
              <a:path w="3657600" h="4171950">
                <a:moveTo>
                  <a:pt x="0" y="0"/>
                </a:moveTo>
                <a:lnTo>
                  <a:pt x="3657600" y="0"/>
                </a:lnTo>
                <a:lnTo>
                  <a:pt x="3657600" y="4171950"/>
                </a:lnTo>
                <a:lnTo>
                  <a:pt x="0" y="41719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Shape 47"/>
          <p:cNvSpPr/>
          <p:nvPr/>
        </p:nvSpPr>
        <p:spPr>
          <a:xfrm>
            <a:off x="8153400" y="1828800"/>
            <a:ext cx="3657600" cy="76200"/>
          </a:xfrm>
          <a:custGeom>
            <a:avLst/>
            <a:gdLst/>
            <a:ahLst/>
            <a:cxnLst/>
            <a:rect l="l" t="t" r="r" b="b"/>
            <a:pathLst>
              <a:path w="3657600" h="76200">
                <a:moveTo>
                  <a:pt x="0" y="0"/>
                </a:moveTo>
                <a:lnTo>
                  <a:pt x="3657600" y="0"/>
                </a:lnTo>
                <a:lnTo>
                  <a:pt x="36576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8382000" y="20955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0"/>
                </a:moveTo>
                <a:lnTo>
                  <a:pt x="762000" y="0"/>
                </a:lnTo>
                <a:lnTo>
                  <a:pt x="762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Shape 49"/>
          <p:cNvSpPr/>
          <p:nvPr/>
        </p:nvSpPr>
        <p:spPr>
          <a:xfrm>
            <a:off x="8548688" y="2305050"/>
            <a:ext cx="428625" cy="342900"/>
          </a:xfrm>
          <a:custGeom>
            <a:avLst/>
            <a:gdLst/>
            <a:ahLst/>
            <a:cxnLst/>
            <a:rect l="l" t="t" r="r" b="b"/>
            <a:pathLst>
              <a:path w="428625" h="342900">
                <a:moveTo>
                  <a:pt x="278539" y="140977"/>
                </a:moveTo>
                <a:cubicBezTo>
                  <a:pt x="286710" y="138767"/>
                  <a:pt x="295282" y="142652"/>
                  <a:pt x="298966" y="150220"/>
                </a:cubicBezTo>
                <a:lnTo>
                  <a:pt x="311423" y="175401"/>
                </a:lnTo>
                <a:cubicBezTo>
                  <a:pt x="318321" y="176339"/>
                  <a:pt x="325085" y="178214"/>
                  <a:pt x="331448" y="180826"/>
                </a:cubicBezTo>
                <a:lnTo>
                  <a:pt x="354888" y="165222"/>
                </a:lnTo>
                <a:cubicBezTo>
                  <a:pt x="361920" y="160533"/>
                  <a:pt x="371229" y="161471"/>
                  <a:pt x="377190" y="167432"/>
                </a:cubicBezTo>
                <a:lnTo>
                  <a:pt x="390049" y="180290"/>
                </a:lnTo>
                <a:cubicBezTo>
                  <a:pt x="396009" y="186251"/>
                  <a:pt x="396947" y="195627"/>
                  <a:pt x="392259" y="202592"/>
                </a:cubicBezTo>
                <a:lnTo>
                  <a:pt x="376654" y="225966"/>
                </a:lnTo>
                <a:cubicBezTo>
                  <a:pt x="377927" y="229113"/>
                  <a:pt x="379065" y="232395"/>
                  <a:pt x="380003" y="235811"/>
                </a:cubicBezTo>
                <a:cubicBezTo>
                  <a:pt x="380940" y="239226"/>
                  <a:pt x="381543" y="242575"/>
                  <a:pt x="382012" y="245991"/>
                </a:cubicBezTo>
                <a:lnTo>
                  <a:pt x="407261" y="258447"/>
                </a:lnTo>
                <a:cubicBezTo>
                  <a:pt x="414829" y="262198"/>
                  <a:pt x="418713" y="270770"/>
                  <a:pt x="416503" y="278874"/>
                </a:cubicBezTo>
                <a:lnTo>
                  <a:pt x="411815" y="296421"/>
                </a:lnTo>
                <a:cubicBezTo>
                  <a:pt x="409605" y="304525"/>
                  <a:pt x="402037" y="310016"/>
                  <a:pt x="393598" y="309481"/>
                </a:cubicBezTo>
                <a:lnTo>
                  <a:pt x="365470" y="307672"/>
                </a:lnTo>
                <a:cubicBezTo>
                  <a:pt x="361251" y="313097"/>
                  <a:pt x="356362" y="318120"/>
                  <a:pt x="350803" y="322406"/>
                </a:cubicBezTo>
                <a:lnTo>
                  <a:pt x="352611" y="350468"/>
                </a:lnTo>
                <a:cubicBezTo>
                  <a:pt x="353147" y="358906"/>
                  <a:pt x="347655" y="366541"/>
                  <a:pt x="339551" y="368684"/>
                </a:cubicBezTo>
                <a:lnTo>
                  <a:pt x="322005" y="373373"/>
                </a:lnTo>
                <a:cubicBezTo>
                  <a:pt x="313834" y="375583"/>
                  <a:pt x="305328" y="371698"/>
                  <a:pt x="301578" y="364130"/>
                </a:cubicBezTo>
                <a:lnTo>
                  <a:pt x="289121" y="338949"/>
                </a:lnTo>
                <a:cubicBezTo>
                  <a:pt x="282223" y="338011"/>
                  <a:pt x="275459" y="336136"/>
                  <a:pt x="269096" y="333524"/>
                </a:cubicBezTo>
                <a:lnTo>
                  <a:pt x="245656" y="349128"/>
                </a:lnTo>
                <a:cubicBezTo>
                  <a:pt x="238624" y="353817"/>
                  <a:pt x="229314" y="352879"/>
                  <a:pt x="223354" y="346918"/>
                </a:cubicBezTo>
                <a:lnTo>
                  <a:pt x="210495" y="334060"/>
                </a:lnTo>
                <a:cubicBezTo>
                  <a:pt x="204534" y="328099"/>
                  <a:pt x="203597" y="318790"/>
                  <a:pt x="208285" y="311758"/>
                </a:cubicBezTo>
                <a:lnTo>
                  <a:pt x="223890" y="288317"/>
                </a:lnTo>
                <a:cubicBezTo>
                  <a:pt x="222617" y="285170"/>
                  <a:pt x="221479" y="281888"/>
                  <a:pt x="220541" y="278472"/>
                </a:cubicBezTo>
                <a:cubicBezTo>
                  <a:pt x="219603" y="275057"/>
                  <a:pt x="219001" y="271641"/>
                  <a:pt x="218532" y="268292"/>
                </a:cubicBezTo>
                <a:lnTo>
                  <a:pt x="193283" y="255836"/>
                </a:lnTo>
                <a:cubicBezTo>
                  <a:pt x="185715" y="252085"/>
                  <a:pt x="181898" y="243513"/>
                  <a:pt x="184041" y="235409"/>
                </a:cubicBezTo>
                <a:lnTo>
                  <a:pt x="188729" y="217862"/>
                </a:lnTo>
                <a:cubicBezTo>
                  <a:pt x="190939" y="209758"/>
                  <a:pt x="198507" y="204267"/>
                  <a:pt x="206946" y="204802"/>
                </a:cubicBezTo>
                <a:lnTo>
                  <a:pt x="235007" y="206611"/>
                </a:lnTo>
                <a:cubicBezTo>
                  <a:pt x="239226" y="201186"/>
                  <a:pt x="244115" y="196163"/>
                  <a:pt x="249674" y="191877"/>
                </a:cubicBezTo>
                <a:lnTo>
                  <a:pt x="247866" y="163882"/>
                </a:lnTo>
                <a:cubicBezTo>
                  <a:pt x="247330" y="155444"/>
                  <a:pt x="252822" y="147809"/>
                  <a:pt x="260925" y="145666"/>
                </a:cubicBezTo>
                <a:lnTo>
                  <a:pt x="278472" y="140977"/>
                </a:lnTo>
                <a:close/>
                <a:moveTo>
                  <a:pt x="300305" y="227707"/>
                </a:moveTo>
                <a:cubicBezTo>
                  <a:pt x="284042" y="227726"/>
                  <a:pt x="270852" y="240945"/>
                  <a:pt x="270871" y="257208"/>
                </a:cubicBezTo>
                <a:cubicBezTo>
                  <a:pt x="270889" y="273472"/>
                  <a:pt x="284109" y="286661"/>
                  <a:pt x="300372" y="286643"/>
                </a:cubicBezTo>
                <a:cubicBezTo>
                  <a:pt x="316636" y="286624"/>
                  <a:pt x="329825" y="273405"/>
                  <a:pt x="329807" y="257142"/>
                </a:cubicBezTo>
                <a:cubicBezTo>
                  <a:pt x="329788" y="240878"/>
                  <a:pt x="316569" y="227689"/>
                  <a:pt x="300305" y="227707"/>
                </a:cubicBezTo>
                <a:close/>
                <a:moveTo>
                  <a:pt x="150622" y="-30473"/>
                </a:moveTo>
                <a:lnTo>
                  <a:pt x="168168" y="-25784"/>
                </a:lnTo>
                <a:cubicBezTo>
                  <a:pt x="176272" y="-23574"/>
                  <a:pt x="181764" y="-15939"/>
                  <a:pt x="181228" y="-7568"/>
                </a:cubicBezTo>
                <a:lnTo>
                  <a:pt x="179420" y="20427"/>
                </a:lnTo>
                <a:cubicBezTo>
                  <a:pt x="184978" y="24713"/>
                  <a:pt x="189867" y="29669"/>
                  <a:pt x="194087" y="35161"/>
                </a:cubicBezTo>
                <a:lnTo>
                  <a:pt x="222215" y="33352"/>
                </a:lnTo>
                <a:cubicBezTo>
                  <a:pt x="230587" y="32817"/>
                  <a:pt x="238222" y="38308"/>
                  <a:pt x="240432" y="46412"/>
                </a:cubicBezTo>
                <a:lnTo>
                  <a:pt x="245120" y="63959"/>
                </a:lnTo>
                <a:cubicBezTo>
                  <a:pt x="247263" y="72063"/>
                  <a:pt x="243446" y="80635"/>
                  <a:pt x="235878" y="84386"/>
                </a:cubicBezTo>
                <a:lnTo>
                  <a:pt x="210629" y="96842"/>
                </a:lnTo>
                <a:cubicBezTo>
                  <a:pt x="210160" y="100258"/>
                  <a:pt x="209490" y="103674"/>
                  <a:pt x="208620" y="107022"/>
                </a:cubicBezTo>
                <a:cubicBezTo>
                  <a:pt x="207749" y="110371"/>
                  <a:pt x="206544" y="113720"/>
                  <a:pt x="205271" y="116867"/>
                </a:cubicBezTo>
                <a:lnTo>
                  <a:pt x="220876" y="140308"/>
                </a:lnTo>
                <a:cubicBezTo>
                  <a:pt x="225564" y="147340"/>
                  <a:pt x="224626" y="156649"/>
                  <a:pt x="218666" y="162610"/>
                </a:cubicBezTo>
                <a:lnTo>
                  <a:pt x="205807" y="175468"/>
                </a:lnTo>
                <a:cubicBezTo>
                  <a:pt x="199846" y="181429"/>
                  <a:pt x="190537" y="182367"/>
                  <a:pt x="183505" y="177678"/>
                </a:cubicBezTo>
                <a:lnTo>
                  <a:pt x="160065" y="162074"/>
                </a:lnTo>
                <a:cubicBezTo>
                  <a:pt x="153702" y="164686"/>
                  <a:pt x="146938" y="166561"/>
                  <a:pt x="140040" y="167499"/>
                </a:cubicBezTo>
                <a:lnTo>
                  <a:pt x="127583" y="192680"/>
                </a:lnTo>
                <a:cubicBezTo>
                  <a:pt x="123832" y="200248"/>
                  <a:pt x="115260" y="204066"/>
                  <a:pt x="107156" y="201923"/>
                </a:cubicBezTo>
                <a:lnTo>
                  <a:pt x="89609" y="197234"/>
                </a:lnTo>
                <a:cubicBezTo>
                  <a:pt x="81439" y="195024"/>
                  <a:pt x="76014" y="187389"/>
                  <a:pt x="76550" y="179018"/>
                </a:cubicBezTo>
                <a:lnTo>
                  <a:pt x="78358" y="150956"/>
                </a:lnTo>
                <a:cubicBezTo>
                  <a:pt x="72799" y="146670"/>
                  <a:pt x="67910" y="141714"/>
                  <a:pt x="63691" y="136222"/>
                </a:cubicBezTo>
                <a:lnTo>
                  <a:pt x="35562" y="138031"/>
                </a:lnTo>
                <a:cubicBezTo>
                  <a:pt x="27191" y="138566"/>
                  <a:pt x="19556" y="133075"/>
                  <a:pt x="17346" y="124971"/>
                </a:cubicBezTo>
                <a:lnTo>
                  <a:pt x="12658" y="107424"/>
                </a:lnTo>
                <a:cubicBezTo>
                  <a:pt x="10515" y="99320"/>
                  <a:pt x="14332" y="90748"/>
                  <a:pt x="21900" y="86997"/>
                </a:cubicBezTo>
                <a:lnTo>
                  <a:pt x="47149" y="74541"/>
                </a:lnTo>
                <a:cubicBezTo>
                  <a:pt x="47618" y="71125"/>
                  <a:pt x="48287" y="67776"/>
                  <a:pt x="49158" y="64361"/>
                </a:cubicBezTo>
                <a:cubicBezTo>
                  <a:pt x="50096" y="60945"/>
                  <a:pt x="51167" y="57663"/>
                  <a:pt x="52507" y="54516"/>
                </a:cubicBezTo>
                <a:lnTo>
                  <a:pt x="36902" y="31142"/>
                </a:lnTo>
                <a:cubicBezTo>
                  <a:pt x="32214" y="24110"/>
                  <a:pt x="33151" y="14801"/>
                  <a:pt x="39112" y="8840"/>
                </a:cubicBezTo>
                <a:lnTo>
                  <a:pt x="51971" y="-4018"/>
                </a:lnTo>
                <a:cubicBezTo>
                  <a:pt x="57931" y="-9979"/>
                  <a:pt x="67241" y="-10917"/>
                  <a:pt x="74273" y="-6228"/>
                </a:cubicBezTo>
                <a:lnTo>
                  <a:pt x="97713" y="9376"/>
                </a:lnTo>
                <a:cubicBezTo>
                  <a:pt x="104076" y="6764"/>
                  <a:pt x="110840" y="4889"/>
                  <a:pt x="117738" y="3951"/>
                </a:cubicBezTo>
                <a:lnTo>
                  <a:pt x="130195" y="-21230"/>
                </a:lnTo>
                <a:cubicBezTo>
                  <a:pt x="133945" y="-28798"/>
                  <a:pt x="142451" y="-32616"/>
                  <a:pt x="150622" y="-30473"/>
                </a:cubicBezTo>
                <a:close/>
                <a:moveTo>
                  <a:pt x="128855" y="56257"/>
                </a:moveTo>
                <a:cubicBezTo>
                  <a:pt x="112592" y="56257"/>
                  <a:pt x="99387" y="69461"/>
                  <a:pt x="99387" y="85725"/>
                </a:cubicBezTo>
                <a:cubicBezTo>
                  <a:pt x="99387" y="101989"/>
                  <a:pt x="112592" y="115193"/>
                  <a:pt x="128855" y="115193"/>
                </a:cubicBezTo>
                <a:cubicBezTo>
                  <a:pt x="145119" y="115193"/>
                  <a:pt x="158323" y="101989"/>
                  <a:pt x="158323" y="85725"/>
                </a:cubicBezTo>
                <a:cubicBezTo>
                  <a:pt x="158323" y="69461"/>
                  <a:pt x="145119" y="56257"/>
                  <a:pt x="128855" y="56257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9296400" y="2305050"/>
            <a:ext cx="14287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Feasibility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382000" y="3048000"/>
            <a:ext cx="3286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ความเป็นไปได้ในการทำ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382000" y="3505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Shape 53"/>
          <p:cNvSpPr/>
          <p:nvPr/>
        </p:nvSpPr>
        <p:spPr>
          <a:xfrm>
            <a:off x="8467725" y="35814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8801100" y="3467100"/>
            <a:ext cx="141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เวลา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801100" y="3733800"/>
            <a:ext cx="140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ทำได้ภายใน 8 ชั่วโมง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382000" y="4114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Shape 57"/>
          <p:cNvSpPr/>
          <p:nvPr/>
        </p:nvSpPr>
        <p:spPr>
          <a:xfrm>
            <a:off x="8467725" y="41910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8801100" y="4076700"/>
            <a:ext cx="1066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ทีม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801100" y="4343400"/>
            <a:ext cx="105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มีทักษะที่จำเป็น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382000" y="4724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Shape 61"/>
          <p:cNvSpPr/>
          <p:nvPr/>
        </p:nvSpPr>
        <p:spPr>
          <a:xfrm>
            <a:off x="8467725" y="4800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Text 62"/>
          <p:cNvSpPr/>
          <p:nvPr/>
        </p:nvSpPr>
        <p:spPr>
          <a:xfrm>
            <a:off x="8801100" y="4686300"/>
            <a:ext cx="1790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ทรัพยากร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8801100" y="4953000"/>
            <a:ext cx="1781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เข้าถึงข้อมูลและผู้เชี่ยวชาญ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8382000" y="5379720"/>
            <a:ext cx="3200400" cy="15240"/>
          </a:xfrm>
          <a:custGeom>
            <a:avLst/>
            <a:gdLst/>
            <a:ahLst/>
            <a:cxnLst/>
            <a:rect l="l" t="t" r="r" b="b"/>
            <a:pathLst>
              <a:path w="3200400" h="15240">
                <a:moveTo>
                  <a:pt x="0" y="0"/>
                </a:moveTo>
                <a:lnTo>
                  <a:pt x="3200400" y="0"/>
                </a:lnTo>
                <a:lnTo>
                  <a:pt x="3200400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7" name="Shape 65"/>
          <p:cNvSpPr/>
          <p:nvPr/>
        </p:nvSpPr>
        <p:spPr>
          <a:xfrm>
            <a:off x="8391525" y="5577841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92125" y="-5626"/>
                </a:moveTo>
                <a:cubicBezTo>
                  <a:pt x="90904" y="-8007"/>
                  <a:pt x="88434" y="-9525"/>
                  <a:pt x="85755" y="-9525"/>
                </a:cubicBezTo>
                <a:cubicBezTo>
                  <a:pt x="83076" y="-9525"/>
                  <a:pt x="80605" y="-8007"/>
                  <a:pt x="79385" y="-5626"/>
                </a:cubicBezTo>
                <a:lnTo>
                  <a:pt x="57477" y="37296"/>
                </a:lnTo>
                <a:lnTo>
                  <a:pt x="9882" y="44857"/>
                </a:lnTo>
                <a:cubicBezTo>
                  <a:pt x="7233" y="45274"/>
                  <a:pt x="5030" y="47149"/>
                  <a:pt x="4197" y="49709"/>
                </a:cubicBezTo>
                <a:cubicBezTo>
                  <a:pt x="3364" y="52268"/>
                  <a:pt x="4048" y="55066"/>
                  <a:pt x="5923" y="56971"/>
                </a:cubicBezTo>
                <a:lnTo>
                  <a:pt x="39975" y="91053"/>
                </a:lnTo>
                <a:lnTo>
                  <a:pt x="32474" y="138648"/>
                </a:lnTo>
                <a:cubicBezTo>
                  <a:pt x="32058" y="141297"/>
                  <a:pt x="33159" y="143976"/>
                  <a:pt x="35332" y="145554"/>
                </a:cubicBezTo>
                <a:cubicBezTo>
                  <a:pt x="37505" y="147131"/>
                  <a:pt x="40362" y="147370"/>
                  <a:pt x="42773" y="146149"/>
                </a:cubicBezTo>
                <a:lnTo>
                  <a:pt x="85755" y="124301"/>
                </a:lnTo>
                <a:lnTo>
                  <a:pt x="128707" y="146149"/>
                </a:lnTo>
                <a:cubicBezTo>
                  <a:pt x="131088" y="147370"/>
                  <a:pt x="133975" y="147131"/>
                  <a:pt x="136148" y="145554"/>
                </a:cubicBezTo>
                <a:cubicBezTo>
                  <a:pt x="138321" y="143976"/>
                  <a:pt x="139422" y="141327"/>
                  <a:pt x="139005" y="138648"/>
                </a:cubicBezTo>
                <a:lnTo>
                  <a:pt x="131475" y="91053"/>
                </a:lnTo>
                <a:lnTo>
                  <a:pt x="165527" y="56971"/>
                </a:lnTo>
                <a:cubicBezTo>
                  <a:pt x="167432" y="55066"/>
                  <a:pt x="168086" y="52268"/>
                  <a:pt x="167253" y="49709"/>
                </a:cubicBezTo>
                <a:cubicBezTo>
                  <a:pt x="166420" y="47149"/>
                  <a:pt x="164247" y="45274"/>
                  <a:pt x="161568" y="44857"/>
                </a:cubicBezTo>
                <a:lnTo>
                  <a:pt x="114002" y="37296"/>
                </a:lnTo>
                <a:lnTo>
                  <a:pt x="92125" y="-5626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8" name="Text 66"/>
          <p:cNvSpPr/>
          <p:nvPr/>
        </p:nvSpPr>
        <p:spPr>
          <a:xfrm>
            <a:off x="8648700" y="5539741"/>
            <a:ext cx="933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Weight: 25%</a:t>
            </a:r>
            <a:endParaRPr lang="en-US" sz="16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3179863-F648-6849-E09C-BCB8E6B15C81}"/>
              </a:ext>
            </a:extLst>
          </p:cNvPr>
          <p:cNvGrpSpPr/>
          <p:nvPr/>
        </p:nvGrpSpPr>
        <p:grpSpPr>
          <a:xfrm>
            <a:off x="381000" y="6067121"/>
            <a:ext cx="11430000" cy="666750"/>
            <a:chOff x="381000" y="6187441"/>
            <a:chExt cx="11430000" cy="666750"/>
          </a:xfrm>
        </p:grpSpPr>
        <p:sp>
          <p:nvSpPr>
            <p:cNvPr id="69" name="Shape 67"/>
            <p:cNvSpPr/>
            <p:nvPr/>
          </p:nvSpPr>
          <p:spPr>
            <a:xfrm>
              <a:off x="381000" y="6187441"/>
              <a:ext cx="11430000" cy="666750"/>
            </a:xfrm>
            <a:custGeom>
              <a:avLst/>
              <a:gdLst/>
              <a:ahLst/>
              <a:cxnLst/>
              <a:rect l="l" t="t" r="r" b="b"/>
              <a:pathLst>
                <a:path w="11430000" h="666750">
                  <a:moveTo>
                    <a:pt x="0" y="0"/>
                  </a:moveTo>
                  <a:lnTo>
                    <a:pt x="11430000" y="0"/>
                  </a:lnTo>
                  <a:lnTo>
                    <a:pt x="11430000" y="666750"/>
                  </a:lnTo>
                  <a:lnTo>
                    <a:pt x="0" y="66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Shape 68"/>
            <p:cNvSpPr/>
            <p:nvPr/>
          </p:nvSpPr>
          <p:spPr>
            <a:xfrm>
              <a:off x="3152656" y="6377941"/>
              <a:ext cx="357188" cy="285750"/>
            </a:xfrm>
            <a:custGeom>
              <a:avLst/>
              <a:gdLst/>
              <a:ahLst/>
              <a:cxnLst/>
              <a:rect l="l" t="t" r="r" b="b"/>
              <a:pathLst>
                <a:path w="357188" h="285750">
                  <a:moveTo>
                    <a:pt x="214313" y="17859"/>
                  </a:moveTo>
                  <a:lnTo>
                    <a:pt x="285750" y="17859"/>
                  </a:lnTo>
                  <a:cubicBezTo>
                    <a:pt x="295628" y="17859"/>
                    <a:pt x="303609" y="25840"/>
                    <a:pt x="303609" y="35719"/>
                  </a:cubicBezTo>
                  <a:cubicBezTo>
                    <a:pt x="303609" y="45597"/>
                    <a:pt x="295628" y="53578"/>
                    <a:pt x="285750" y="53578"/>
                  </a:cubicBezTo>
                  <a:lnTo>
                    <a:pt x="222349" y="53578"/>
                  </a:lnTo>
                  <a:cubicBezTo>
                    <a:pt x="219447" y="67977"/>
                    <a:pt x="209569" y="79865"/>
                    <a:pt x="196453" y="85558"/>
                  </a:cubicBezTo>
                  <a:lnTo>
                    <a:pt x="196453" y="250031"/>
                  </a:lnTo>
                  <a:lnTo>
                    <a:pt x="285750" y="250031"/>
                  </a:lnTo>
                  <a:cubicBezTo>
                    <a:pt x="295628" y="250031"/>
                    <a:pt x="303609" y="258012"/>
                    <a:pt x="303609" y="267891"/>
                  </a:cubicBezTo>
                  <a:cubicBezTo>
                    <a:pt x="303609" y="277769"/>
                    <a:pt x="295628" y="285750"/>
                    <a:pt x="285750" y="285750"/>
                  </a:cubicBezTo>
                  <a:lnTo>
                    <a:pt x="71438" y="285750"/>
                  </a:lnTo>
                  <a:cubicBezTo>
                    <a:pt x="61559" y="285750"/>
                    <a:pt x="53578" y="277769"/>
                    <a:pt x="53578" y="267891"/>
                  </a:cubicBezTo>
                  <a:cubicBezTo>
                    <a:pt x="53578" y="258012"/>
                    <a:pt x="61559" y="250031"/>
                    <a:pt x="71438" y="250031"/>
                  </a:cubicBezTo>
                  <a:lnTo>
                    <a:pt x="160734" y="250031"/>
                  </a:lnTo>
                  <a:lnTo>
                    <a:pt x="160734" y="85558"/>
                  </a:lnTo>
                  <a:cubicBezTo>
                    <a:pt x="147619" y="79809"/>
                    <a:pt x="137740" y="67921"/>
                    <a:pt x="134838" y="53578"/>
                  </a:cubicBezTo>
                  <a:lnTo>
                    <a:pt x="71438" y="53578"/>
                  </a:lnTo>
                  <a:cubicBezTo>
                    <a:pt x="61559" y="53578"/>
                    <a:pt x="53578" y="45597"/>
                    <a:pt x="53578" y="35719"/>
                  </a:cubicBezTo>
                  <a:cubicBezTo>
                    <a:pt x="53578" y="25840"/>
                    <a:pt x="61559" y="17859"/>
                    <a:pt x="71438" y="17859"/>
                  </a:cubicBezTo>
                  <a:lnTo>
                    <a:pt x="142875" y="17859"/>
                  </a:lnTo>
                  <a:cubicBezTo>
                    <a:pt x="151023" y="7032"/>
                    <a:pt x="163971" y="0"/>
                    <a:pt x="178594" y="0"/>
                  </a:cubicBezTo>
                  <a:cubicBezTo>
                    <a:pt x="193216" y="0"/>
                    <a:pt x="206164" y="7032"/>
                    <a:pt x="214313" y="17859"/>
                  </a:cubicBezTo>
                  <a:close/>
                  <a:moveTo>
                    <a:pt x="245343" y="178594"/>
                  </a:moveTo>
                  <a:lnTo>
                    <a:pt x="326157" y="178594"/>
                  </a:lnTo>
                  <a:lnTo>
                    <a:pt x="285750" y="109277"/>
                  </a:lnTo>
                  <a:lnTo>
                    <a:pt x="245343" y="178594"/>
                  </a:lnTo>
                  <a:close/>
                  <a:moveTo>
                    <a:pt x="285750" y="232172"/>
                  </a:moveTo>
                  <a:cubicBezTo>
                    <a:pt x="250645" y="232172"/>
                    <a:pt x="221456" y="213196"/>
                    <a:pt x="215429" y="188137"/>
                  </a:cubicBezTo>
                  <a:cubicBezTo>
                    <a:pt x="213978" y="181998"/>
                    <a:pt x="215987" y="175692"/>
                    <a:pt x="219168" y="170222"/>
                  </a:cubicBezTo>
                  <a:lnTo>
                    <a:pt x="272300" y="79139"/>
                  </a:lnTo>
                  <a:cubicBezTo>
                    <a:pt x="275090" y="74340"/>
                    <a:pt x="280225" y="71438"/>
                    <a:pt x="285750" y="71438"/>
                  </a:cubicBezTo>
                  <a:cubicBezTo>
                    <a:pt x="291275" y="71438"/>
                    <a:pt x="296410" y="74395"/>
                    <a:pt x="299200" y="79139"/>
                  </a:cubicBezTo>
                  <a:lnTo>
                    <a:pt x="352332" y="170222"/>
                  </a:lnTo>
                  <a:cubicBezTo>
                    <a:pt x="355513" y="175692"/>
                    <a:pt x="357522" y="181998"/>
                    <a:pt x="356071" y="188137"/>
                  </a:cubicBezTo>
                  <a:cubicBezTo>
                    <a:pt x="350044" y="213140"/>
                    <a:pt x="320855" y="232172"/>
                    <a:pt x="285750" y="232172"/>
                  </a:cubicBezTo>
                  <a:close/>
                  <a:moveTo>
                    <a:pt x="70768" y="109277"/>
                  </a:moveTo>
                  <a:lnTo>
                    <a:pt x="30361" y="178594"/>
                  </a:lnTo>
                  <a:lnTo>
                    <a:pt x="111230" y="178594"/>
                  </a:lnTo>
                  <a:lnTo>
                    <a:pt x="70768" y="109277"/>
                  </a:lnTo>
                  <a:close/>
                  <a:moveTo>
                    <a:pt x="502" y="188137"/>
                  </a:moveTo>
                  <a:cubicBezTo>
                    <a:pt x="-949" y="181998"/>
                    <a:pt x="1060" y="175692"/>
                    <a:pt x="4242" y="170222"/>
                  </a:cubicBezTo>
                  <a:lnTo>
                    <a:pt x="57373" y="79139"/>
                  </a:lnTo>
                  <a:cubicBezTo>
                    <a:pt x="60164" y="74340"/>
                    <a:pt x="65298" y="71438"/>
                    <a:pt x="70824" y="71438"/>
                  </a:cubicBezTo>
                  <a:cubicBezTo>
                    <a:pt x="76349" y="71438"/>
                    <a:pt x="81483" y="74395"/>
                    <a:pt x="84274" y="79139"/>
                  </a:cubicBezTo>
                  <a:lnTo>
                    <a:pt x="137406" y="170222"/>
                  </a:lnTo>
                  <a:cubicBezTo>
                    <a:pt x="140587" y="175692"/>
                    <a:pt x="142596" y="181998"/>
                    <a:pt x="141145" y="188137"/>
                  </a:cubicBezTo>
                  <a:cubicBezTo>
                    <a:pt x="135117" y="213140"/>
                    <a:pt x="105928" y="232172"/>
                    <a:pt x="70824" y="232172"/>
                  </a:cubicBezTo>
                  <a:cubicBezTo>
                    <a:pt x="35719" y="232172"/>
                    <a:pt x="6530" y="213196"/>
                    <a:pt x="502" y="188137"/>
                  </a:cubicBezTo>
                  <a:close/>
                </a:path>
              </a:pathLst>
            </a:custGeom>
            <a:solidFill>
              <a:srgbClr val="C75B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 69"/>
            <p:cNvSpPr/>
            <p:nvPr/>
          </p:nvSpPr>
          <p:spPr>
            <a:xfrm>
              <a:off x="3736062" y="6387466"/>
              <a:ext cx="48196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500" b="1" dirty="0">
                  <a:solidFill>
                    <a:srgbClr val="F5F1EB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ใช้เกณฑ์เหล่านี้ในการตัดสินใจเลือกหัวข้อร่วมกันเป็นทีม</a:t>
              </a:r>
              <a:endParaRPr lang="en-US" sz="1600" dirty="0"/>
            </a:p>
          </p:txBody>
        </p:sp>
        <p:sp>
          <p:nvSpPr>
            <p:cNvPr id="72" name="Shape 70"/>
            <p:cNvSpPr/>
            <p:nvPr/>
          </p:nvSpPr>
          <p:spPr>
            <a:xfrm>
              <a:off x="8686800" y="6377941"/>
              <a:ext cx="357188" cy="285750"/>
            </a:xfrm>
            <a:custGeom>
              <a:avLst/>
              <a:gdLst/>
              <a:ahLst/>
              <a:cxnLst/>
              <a:rect l="l" t="t" r="r" b="b"/>
              <a:pathLst>
                <a:path w="357188" h="285750">
                  <a:moveTo>
                    <a:pt x="178594" y="8930"/>
                  </a:moveTo>
                  <a:cubicBezTo>
                    <a:pt x="210629" y="8930"/>
                    <a:pt x="236637" y="34938"/>
                    <a:pt x="236637" y="66973"/>
                  </a:cubicBezTo>
                  <a:cubicBezTo>
                    <a:pt x="236637" y="99007"/>
                    <a:pt x="210629" y="125016"/>
                    <a:pt x="178594" y="125016"/>
                  </a:cubicBezTo>
                  <a:cubicBezTo>
                    <a:pt x="146559" y="125016"/>
                    <a:pt x="120551" y="99007"/>
                    <a:pt x="120551" y="66973"/>
                  </a:cubicBezTo>
                  <a:cubicBezTo>
                    <a:pt x="120551" y="34938"/>
                    <a:pt x="146559" y="8930"/>
                    <a:pt x="178594" y="8930"/>
                  </a:cubicBezTo>
                  <a:close/>
                  <a:moveTo>
                    <a:pt x="53578" y="49113"/>
                  </a:moveTo>
                  <a:cubicBezTo>
                    <a:pt x="75756" y="49113"/>
                    <a:pt x="93762" y="67119"/>
                    <a:pt x="93762" y="89297"/>
                  </a:cubicBezTo>
                  <a:cubicBezTo>
                    <a:pt x="93762" y="111475"/>
                    <a:pt x="75756" y="129480"/>
                    <a:pt x="53578" y="129480"/>
                  </a:cubicBezTo>
                  <a:cubicBezTo>
                    <a:pt x="31400" y="129480"/>
                    <a:pt x="13395" y="111475"/>
                    <a:pt x="13395" y="89297"/>
                  </a:cubicBezTo>
                  <a:cubicBezTo>
                    <a:pt x="13395" y="67119"/>
                    <a:pt x="31400" y="49113"/>
                    <a:pt x="53578" y="49113"/>
                  </a:cubicBezTo>
                  <a:close/>
                  <a:moveTo>
                    <a:pt x="0" y="232172"/>
                  </a:moveTo>
                  <a:cubicBezTo>
                    <a:pt x="0" y="192714"/>
                    <a:pt x="31979" y="160734"/>
                    <a:pt x="71438" y="160734"/>
                  </a:cubicBezTo>
                  <a:cubicBezTo>
                    <a:pt x="78581" y="160734"/>
                    <a:pt x="85502" y="161795"/>
                    <a:pt x="92032" y="163748"/>
                  </a:cubicBezTo>
                  <a:cubicBezTo>
                    <a:pt x="73670" y="184286"/>
                    <a:pt x="62508" y="211410"/>
                    <a:pt x="62508" y="241102"/>
                  </a:cubicBezTo>
                  <a:lnTo>
                    <a:pt x="62508" y="250031"/>
                  </a:lnTo>
                  <a:cubicBezTo>
                    <a:pt x="62508" y="256394"/>
                    <a:pt x="63847" y="262421"/>
                    <a:pt x="66247" y="267891"/>
                  </a:cubicBezTo>
                  <a:lnTo>
                    <a:pt x="17859" y="267891"/>
                  </a:lnTo>
                  <a:cubicBezTo>
                    <a:pt x="7981" y="267891"/>
                    <a:pt x="0" y="259910"/>
                    <a:pt x="0" y="250031"/>
                  </a:cubicBezTo>
                  <a:lnTo>
                    <a:pt x="0" y="232172"/>
                  </a:lnTo>
                  <a:close/>
                  <a:moveTo>
                    <a:pt x="290940" y="267891"/>
                  </a:moveTo>
                  <a:cubicBezTo>
                    <a:pt x="293340" y="262421"/>
                    <a:pt x="294680" y="256394"/>
                    <a:pt x="294680" y="250031"/>
                  </a:cubicBezTo>
                  <a:lnTo>
                    <a:pt x="294680" y="241102"/>
                  </a:lnTo>
                  <a:cubicBezTo>
                    <a:pt x="294680" y="211410"/>
                    <a:pt x="283518" y="184286"/>
                    <a:pt x="265156" y="163748"/>
                  </a:cubicBezTo>
                  <a:cubicBezTo>
                    <a:pt x="271686" y="161795"/>
                    <a:pt x="278606" y="160734"/>
                    <a:pt x="285750" y="160734"/>
                  </a:cubicBezTo>
                  <a:cubicBezTo>
                    <a:pt x="325208" y="160734"/>
                    <a:pt x="357188" y="192714"/>
                    <a:pt x="357188" y="232172"/>
                  </a:cubicBezTo>
                  <a:lnTo>
                    <a:pt x="357188" y="250031"/>
                  </a:lnTo>
                  <a:cubicBezTo>
                    <a:pt x="357188" y="259910"/>
                    <a:pt x="349207" y="267891"/>
                    <a:pt x="339328" y="267891"/>
                  </a:cubicBezTo>
                  <a:lnTo>
                    <a:pt x="290940" y="267891"/>
                  </a:lnTo>
                  <a:close/>
                  <a:moveTo>
                    <a:pt x="263426" y="89297"/>
                  </a:moveTo>
                  <a:cubicBezTo>
                    <a:pt x="263426" y="67119"/>
                    <a:pt x="281431" y="49113"/>
                    <a:pt x="303609" y="49113"/>
                  </a:cubicBezTo>
                  <a:cubicBezTo>
                    <a:pt x="325787" y="49113"/>
                    <a:pt x="343793" y="67119"/>
                    <a:pt x="343793" y="89297"/>
                  </a:cubicBezTo>
                  <a:cubicBezTo>
                    <a:pt x="343793" y="111475"/>
                    <a:pt x="325787" y="129480"/>
                    <a:pt x="303609" y="129480"/>
                  </a:cubicBezTo>
                  <a:cubicBezTo>
                    <a:pt x="281431" y="129480"/>
                    <a:pt x="263426" y="111475"/>
                    <a:pt x="263426" y="89297"/>
                  </a:cubicBezTo>
                  <a:close/>
                  <a:moveTo>
                    <a:pt x="89297" y="241102"/>
                  </a:moveTo>
                  <a:cubicBezTo>
                    <a:pt x="89297" y="191765"/>
                    <a:pt x="129257" y="151805"/>
                    <a:pt x="178594" y="151805"/>
                  </a:cubicBezTo>
                  <a:cubicBezTo>
                    <a:pt x="227930" y="151805"/>
                    <a:pt x="267891" y="191765"/>
                    <a:pt x="267891" y="241102"/>
                  </a:cubicBezTo>
                  <a:lnTo>
                    <a:pt x="267891" y="250031"/>
                  </a:lnTo>
                  <a:cubicBezTo>
                    <a:pt x="267891" y="259910"/>
                    <a:pt x="259910" y="267891"/>
                    <a:pt x="250031" y="267891"/>
                  </a:cubicBezTo>
                  <a:lnTo>
                    <a:pt x="107156" y="267891"/>
                  </a:lnTo>
                  <a:cubicBezTo>
                    <a:pt x="97278" y="267891"/>
                    <a:pt x="89297" y="259910"/>
                    <a:pt x="89297" y="250031"/>
                  </a:cubicBezTo>
                  <a:lnTo>
                    <a:pt x="89297" y="241102"/>
                  </a:lnTo>
                  <a:close/>
                </a:path>
              </a:pathLst>
            </a:custGeom>
            <a:solidFill>
              <a:srgbClr val="C75B4A"/>
            </a:solidFill>
            <a:ln/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9116" y="395028"/>
            <a:ext cx="71823" cy="574586"/>
          </a:xfrm>
          <a:custGeom>
            <a:avLst/>
            <a:gdLst/>
            <a:ahLst/>
            <a:cxnLst/>
            <a:rect l="l" t="t" r="r" b="b"/>
            <a:pathLst>
              <a:path w="71823" h="574586">
                <a:moveTo>
                  <a:pt x="0" y="0"/>
                </a:moveTo>
                <a:lnTo>
                  <a:pt x="71823" y="0"/>
                </a:lnTo>
                <a:lnTo>
                  <a:pt x="71823" y="574586"/>
                </a:lnTo>
                <a:lnTo>
                  <a:pt x="0" y="574586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74586" y="359116"/>
            <a:ext cx="4623623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kern="0" spc="57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TEAM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74586" y="574586"/>
            <a:ext cx="4767270" cy="430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93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Team Roles &amp; Workflow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9116" y="1220996"/>
            <a:ext cx="11563546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ลดความสับสนในทีมด้วยบทบาทที่ชัดเจน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95028" y="1687847"/>
            <a:ext cx="4084948" cy="2154698"/>
          </a:xfrm>
          <a:custGeom>
            <a:avLst/>
            <a:gdLst/>
            <a:ahLst/>
            <a:cxnLst/>
            <a:rect l="l" t="t" r="r" b="b"/>
            <a:pathLst>
              <a:path w="4084948" h="2154698">
                <a:moveTo>
                  <a:pt x="0" y="0"/>
                </a:moveTo>
                <a:lnTo>
                  <a:pt x="4084948" y="0"/>
                </a:lnTo>
                <a:lnTo>
                  <a:pt x="4084948" y="2154698"/>
                </a:lnTo>
                <a:lnTo>
                  <a:pt x="0" y="21546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95028" y="1687847"/>
            <a:ext cx="71823" cy="2154698"/>
          </a:xfrm>
          <a:custGeom>
            <a:avLst/>
            <a:gdLst/>
            <a:ahLst/>
            <a:cxnLst/>
            <a:rect l="l" t="t" r="r" b="b"/>
            <a:pathLst>
              <a:path w="71823" h="2154698">
                <a:moveTo>
                  <a:pt x="0" y="0"/>
                </a:moveTo>
                <a:lnTo>
                  <a:pt x="71823" y="0"/>
                </a:lnTo>
                <a:lnTo>
                  <a:pt x="71823" y="2154698"/>
                </a:lnTo>
                <a:lnTo>
                  <a:pt x="0" y="215469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10498" y="1867405"/>
            <a:ext cx="574586" cy="574586"/>
          </a:xfrm>
          <a:custGeom>
            <a:avLst/>
            <a:gdLst/>
            <a:ahLst/>
            <a:cxnLst/>
            <a:rect l="l" t="t" r="r" b="b"/>
            <a:pathLst>
              <a:path w="574586" h="574586">
                <a:moveTo>
                  <a:pt x="0" y="0"/>
                </a:moveTo>
                <a:lnTo>
                  <a:pt x="574586" y="0"/>
                </a:lnTo>
                <a:lnTo>
                  <a:pt x="574586" y="574586"/>
                </a:lnTo>
                <a:lnTo>
                  <a:pt x="0" y="574586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31700" y="2020029"/>
            <a:ext cx="336672" cy="269337"/>
          </a:xfrm>
          <a:custGeom>
            <a:avLst/>
            <a:gdLst/>
            <a:ahLst/>
            <a:cxnLst/>
            <a:rect l="l" t="t" r="r" b="b"/>
            <a:pathLst>
              <a:path w="336672" h="269337">
                <a:moveTo>
                  <a:pt x="168336" y="117835"/>
                </a:moveTo>
                <a:cubicBezTo>
                  <a:pt x="198531" y="117835"/>
                  <a:pt x="223045" y="93321"/>
                  <a:pt x="223045" y="63126"/>
                </a:cubicBezTo>
                <a:cubicBezTo>
                  <a:pt x="223045" y="32931"/>
                  <a:pt x="198531" y="8417"/>
                  <a:pt x="168336" y="8417"/>
                </a:cubicBezTo>
                <a:cubicBezTo>
                  <a:pt x="138141" y="8417"/>
                  <a:pt x="113627" y="32931"/>
                  <a:pt x="113627" y="63126"/>
                </a:cubicBezTo>
                <a:cubicBezTo>
                  <a:pt x="113627" y="93321"/>
                  <a:pt x="138141" y="117835"/>
                  <a:pt x="168336" y="117835"/>
                </a:cubicBezTo>
                <a:close/>
                <a:moveTo>
                  <a:pt x="50501" y="122043"/>
                </a:moveTo>
                <a:cubicBezTo>
                  <a:pt x="71405" y="122043"/>
                  <a:pt x="88376" y="105072"/>
                  <a:pt x="88376" y="84168"/>
                </a:cubicBezTo>
                <a:cubicBezTo>
                  <a:pt x="88376" y="63264"/>
                  <a:pt x="71405" y="46292"/>
                  <a:pt x="50501" y="46292"/>
                </a:cubicBezTo>
                <a:cubicBezTo>
                  <a:pt x="29597" y="46292"/>
                  <a:pt x="12625" y="63264"/>
                  <a:pt x="12625" y="84168"/>
                </a:cubicBezTo>
                <a:cubicBezTo>
                  <a:pt x="12625" y="105072"/>
                  <a:pt x="29597" y="122043"/>
                  <a:pt x="50501" y="122043"/>
                </a:cubicBezTo>
                <a:close/>
                <a:moveTo>
                  <a:pt x="0" y="218837"/>
                </a:moveTo>
                <a:lnTo>
                  <a:pt x="0" y="235670"/>
                </a:lnTo>
                <a:cubicBezTo>
                  <a:pt x="0" y="244981"/>
                  <a:pt x="7523" y="252504"/>
                  <a:pt x="16834" y="252504"/>
                </a:cubicBezTo>
                <a:lnTo>
                  <a:pt x="62442" y="252504"/>
                </a:lnTo>
                <a:cubicBezTo>
                  <a:pt x="60180" y="247348"/>
                  <a:pt x="58918" y="241667"/>
                  <a:pt x="58918" y="235670"/>
                </a:cubicBezTo>
                <a:lnTo>
                  <a:pt x="58918" y="227253"/>
                </a:lnTo>
                <a:cubicBezTo>
                  <a:pt x="58918" y="199267"/>
                  <a:pt x="69439" y="173701"/>
                  <a:pt x="86746" y="154343"/>
                </a:cubicBezTo>
                <a:cubicBezTo>
                  <a:pt x="80591" y="152502"/>
                  <a:pt x="74068" y="151502"/>
                  <a:pt x="67334" y="151502"/>
                </a:cubicBezTo>
                <a:cubicBezTo>
                  <a:pt x="30143" y="151502"/>
                  <a:pt x="0" y="181645"/>
                  <a:pt x="0" y="218837"/>
                </a:cubicBezTo>
                <a:close/>
                <a:moveTo>
                  <a:pt x="324046" y="84168"/>
                </a:moveTo>
                <a:cubicBezTo>
                  <a:pt x="324046" y="63264"/>
                  <a:pt x="307075" y="46292"/>
                  <a:pt x="286171" y="46292"/>
                </a:cubicBezTo>
                <a:cubicBezTo>
                  <a:pt x="265267" y="46292"/>
                  <a:pt x="248295" y="63264"/>
                  <a:pt x="248295" y="84168"/>
                </a:cubicBezTo>
                <a:cubicBezTo>
                  <a:pt x="248295" y="105072"/>
                  <a:pt x="265267" y="122043"/>
                  <a:pt x="286171" y="122043"/>
                </a:cubicBezTo>
                <a:cubicBezTo>
                  <a:pt x="307075" y="122043"/>
                  <a:pt x="324046" y="105072"/>
                  <a:pt x="324046" y="84168"/>
                </a:cubicBezTo>
                <a:close/>
                <a:moveTo>
                  <a:pt x="84168" y="227253"/>
                </a:moveTo>
                <a:lnTo>
                  <a:pt x="84168" y="235670"/>
                </a:lnTo>
                <a:cubicBezTo>
                  <a:pt x="84168" y="244981"/>
                  <a:pt x="91690" y="252504"/>
                  <a:pt x="101001" y="252504"/>
                </a:cubicBezTo>
                <a:lnTo>
                  <a:pt x="183486" y="252504"/>
                </a:lnTo>
                <a:cubicBezTo>
                  <a:pt x="179751" y="241141"/>
                  <a:pt x="180172" y="229147"/>
                  <a:pt x="189115" y="218837"/>
                </a:cubicBezTo>
                <a:cubicBezTo>
                  <a:pt x="181750" y="210315"/>
                  <a:pt x="178331" y="197952"/>
                  <a:pt x="183118" y="185538"/>
                </a:cubicBezTo>
                <a:cubicBezTo>
                  <a:pt x="186590" y="176542"/>
                  <a:pt x="191482" y="168125"/>
                  <a:pt x="197532" y="160655"/>
                </a:cubicBezTo>
                <a:cubicBezTo>
                  <a:pt x="200372" y="157184"/>
                  <a:pt x="203634" y="154501"/>
                  <a:pt x="207158" y="152554"/>
                </a:cubicBezTo>
                <a:cubicBezTo>
                  <a:pt x="195533" y="146505"/>
                  <a:pt x="182329" y="143085"/>
                  <a:pt x="168336" y="143085"/>
                </a:cubicBezTo>
                <a:cubicBezTo>
                  <a:pt x="121833" y="143085"/>
                  <a:pt x="84168" y="180751"/>
                  <a:pt x="84168" y="227253"/>
                </a:cubicBezTo>
                <a:close/>
                <a:moveTo>
                  <a:pt x="328570" y="204055"/>
                </a:moveTo>
                <a:cubicBezTo>
                  <a:pt x="331885" y="202161"/>
                  <a:pt x="333568" y="198215"/>
                  <a:pt x="332148" y="194586"/>
                </a:cubicBezTo>
                <a:cubicBezTo>
                  <a:pt x="329623" y="188063"/>
                  <a:pt x="326098" y="181908"/>
                  <a:pt x="321679" y="176490"/>
                </a:cubicBezTo>
                <a:cubicBezTo>
                  <a:pt x="319259" y="173491"/>
                  <a:pt x="314998" y="172965"/>
                  <a:pt x="311684" y="174911"/>
                </a:cubicBezTo>
                <a:cubicBezTo>
                  <a:pt x="300216" y="181540"/>
                  <a:pt x="286118" y="173438"/>
                  <a:pt x="286118" y="160129"/>
                </a:cubicBezTo>
                <a:cubicBezTo>
                  <a:pt x="286118" y="156289"/>
                  <a:pt x="283541" y="152870"/>
                  <a:pt x="279753" y="152291"/>
                </a:cubicBezTo>
                <a:cubicBezTo>
                  <a:pt x="272967" y="151239"/>
                  <a:pt x="265655" y="151239"/>
                  <a:pt x="258869" y="152291"/>
                </a:cubicBezTo>
                <a:cubicBezTo>
                  <a:pt x="255081" y="152870"/>
                  <a:pt x="252504" y="156289"/>
                  <a:pt x="252504" y="160129"/>
                </a:cubicBezTo>
                <a:cubicBezTo>
                  <a:pt x="252504" y="173386"/>
                  <a:pt x="238406" y="181540"/>
                  <a:pt x="226938" y="174911"/>
                </a:cubicBezTo>
                <a:cubicBezTo>
                  <a:pt x="223624" y="173018"/>
                  <a:pt x="219363" y="173544"/>
                  <a:pt x="216943" y="176490"/>
                </a:cubicBezTo>
                <a:cubicBezTo>
                  <a:pt x="212524" y="181908"/>
                  <a:pt x="208999" y="188063"/>
                  <a:pt x="206474" y="194586"/>
                </a:cubicBezTo>
                <a:cubicBezTo>
                  <a:pt x="205107" y="198163"/>
                  <a:pt x="206737" y="202108"/>
                  <a:pt x="210052" y="204002"/>
                </a:cubicBezTo>
                <a:cubicBezTo>
                  <a:pt x="221572" y="210630"/>
                  <a:pt x="221572" y="226885"/>
                  <a:pt x="210052" y="233566"/>
                </a:cubicBezTo>
                <a:cubicBezTo>
                  <a:pt x="206737" y="235460"/>
                  <a:pt x="205054" y="239405"/>
                  <a:pt x="206474" y="242982"/>
                </a:cubicBezTo>
                <a:cubicBezTo>
                  <a:pt x="208999" y="249505"/>
                  <a:pt x="212524" y="255660"/>
                  <a:pt x="216943" y="261078"/>
                </a:cubicBezTo>
                <a:cubicBezTo>
                  <a:pt x="219363" y="264077"/>
                  <a:pt x="223624" y="264603"/>
                  <a:pt x="226938" y="262656"/>
                </a:cubicBezTo>
                <a:cubicBezTo>
                  <a:pt x="238406" y="256028"/>
                  <a:pt x="252504" y="264182"/>
                  <a:pt x="252504" y="277438"/>
                </a:cubicBezTo>
                <a:cubicBezTo>
                  <a:pt x="252504" y="281279"/>
                  <a:pt x="255081" y="284698"/>
                  <a:pt x="258869" y="285277"/>
                </a:cubicBezTo>
                <a:cubicBezTo>
                  <a:pt x="265655" y="286329"/>
                  <a:pt x="272967" y="286329"/>
                  <a:pt x="279753" y="285277"/>
                </a:cubicBezTo>
                <a:cubicBezTo>
                  <a:pt x="283541" y="284698"/>
                  <a:pt x="286118" y="281279"/>
                  <a:pt x="286118" y="277438"/>
                </a:cubicBezTo>
                <a:cubicBezTo>
                  <a:pt x="286118" y="264182"/>
                  <a:pt x="300216" y="256028"/>
                  <a:pt x="311684" y="262656"/>
                </a:cubicBezTo>
                <a:cubicBezTo>
                  <a:pt x="314998" y="264550"/>
                  <a:pt x="319259" y="264024"/>
                  <a:pt x="321679" y="261078"/>
                </a:cubicBezTo>
                <a:cubicBezTo>
                  <a:pt x="326098" y="255660"/>
                  <a:pt x="329623" y="249505"/>
                  <a:pt x="332148" y="242982"/>
                </a:cubicBezTo>
                <a:cubicBezTo>
                  <a:pt x="333515" y="239405"/>
                  <a:pt x="331885" y="235460"/>
                  <a:pt x="328570" y="233566"/>
                </a:cubicBezTo>
                <a:cubicBezTo>
                  <a:pt x="317050" y="226938"/>
                  <a:pt x="317050" y="210683"/>
                  <a:pt x="328570" y="204002"/>
                </a:cubicBezTo>
                <a:close/>
                <a:moveTo>
                  <a:pt x="248295" y="218837"/>
                </a:moveTo>
                <a:cubicBezTo>
                  <a:pt x="248295" y="207223"/>
                  <a:pt x="257724" y="197795"/>
                  <a:pt x="269337" y="197795"/>
                </a:cubicBezTo>
                <a:cubicBezTo>
                  <a:pt x="280951" y="197795"/>
                  <a:pt x="290379" y="207223"/>
                  <a:pt x="290379" y="218837"/>
                </a:cubicBezTo>
                <a:cubicBezTo>
                  <a:pt x="290379" y="230450"/>
                  <a:pt x="280951" y="239878"/>
                  <a:pt x="269337" y="239878"/>
                </a:cubicBezTo>
                <a:cubicBezTo>
                  <a:pt x="257724" y="239878"/>
                  <a:pt x="248295" y="230450"/>
                  <a:pt x="248295" y="218837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328730" y="1903317"/>
            <a:ext cx="1158150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Team Lead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28730" y="2190500"/>
            <a:ext cx="1122239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หัวหน้าทีม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10498" y="2585638"/>
            <a:ext cx="376174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ประสานงานและจัดการเวลา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10498" y="2872931"/>
            <a:ext cx="376174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ตัดสินใจเมื่อมีความขัดแย้ง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10498" y="3160224"/>
            <a:ext cx="376174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รับผิดชอบผลลัพธ์สุดท้าย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10498" y="3447517"/>
            <a:ext cx="376174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เป็นตัวแทนนำเสนอ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660433" y="1687847"/>
            <a:ext cx="4084948" cy="2154698"/>
          </a:xfrm>
          <a:custGeom>
            <a:avLst/>
            <a:gdLst/>
            <a:ahLst/>
            <a:cxnLst/>
            <a:rect l="l" t="t" r="r" b="b"/>
            <a:pathLst>
              <a:path w="4084948" h="2154698">
                <a:moveTo>
                  <a:pt x="0" y="0"/>
                </a:moveTo>
                <a:lnTo>
                  <a:pt x="4084948" y="0"/>
                </a:lnTo>
                <a:lnTo>
                  <a:pt x="4084948" y="2154698"/>
                </a:lnTo>
                <a:lnTo>
                  <a:pt x="0" y="21546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4660433" y="1687847"/>
            <a:ext cx="71823" cy="2154698"/>
          </a:xfrm>
          <a:custGeom>
            <a:avLst/>
            <a:gdLst/>
            <a:ahLst/>
            <a:cxnLst/>
            <a:rect l="l" t="t" r="r" b="b"/>
            <a:pathLst>
              <a:path w="71823" h="2154698">
                <a:moveTo>
                  <a:pt x="0" y="0"/>
                </a:moveTo>
                <a:lnTo>
                  <a:pt x="71823" y="0"/>
                </a:lnTo>
                <a:lnTo>
                  <a:pt x="71823" y="2154698"/>
                </a:lnTo>
                <a:lnTo>
                  <a:pt x="0" y="2154698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4875903" y="1867405"/>
            <a:ext cx="574586" cy="574586"/>
          </a:xfrm>
          <a:custGeom>
            <a:avLst/>
            <a:gdLst/>
            <a:ahLst/>
            <a:cxnLst/>
            <a:rect l="l" t="t" r="r" b="b"/>
            <a:pathLst>
              <a:path w="574586" h="574586">
                <a:moveTo>
                  <a:pt x="0" y="0"/>
                </a:moveTo>
                <a:lnTo>
                  <a:pt x="574586" y="0"/>
                </a:lnTo>
                <a:lnTo>
                  <a:pt x="574586" y="574586"/>
                </a:lnTo>
                <a:lnTo>
                  <a:pt x="0" y="574586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5047605" y="2020029"/>
            <a:ext cx="235670" cy="269337"/>
          </a:xfrm>
          <a:custGeom>
            <a:avLst/>
            <a:gdLst/>
            <a:ahLst/>
            <a:cxnLst/>
            <a:rect l="l" t="t" r="r" b="b"/>
            <a:pathLst>
              <a:path w="235670" h="269337">
                <a:moveTo>
                  <a:pt x="235670" y="108261"/>
                </a:moveTo>
                <a:cubicBezTo>
                  <a:pt x="227885" y="113416"/>
                  <a:pt x="218942" y="117572"/>
                  <a:pt x="209631" y="120886"/>
                </a:cubicBezTo>
                <a:cubicBezTo>
                  <a:pt x="184906" y="129724"/>
                  <a:pt x="152449" y="134669"/>
                  <a:pt x="117835" y="134669"/>
                </a:cubicBezTo>
                <a:cubicBezTo>
                  <a:pt x="83221" y="134669"/>
                  <a:pt x="50711" y="129671"/>
                  <a:pt x="26039" y="120886"/>
                </a:cubicBezTo>
                <a:cubicBezTo>
                  <a:pt x="16781" y="117572"/>
                  <a:pt x="7786" y="113416"/>
                  <a:pt x="0" y="108261"/>
                </a:cubicBezTo>
                <a:lnTo>
                  <a:pt x="0" y="151502"/>
                </a:lnTo>
                <a:cubicBezTo>
                  <a:pt x="0" y="174754"/>
                  <a:pt x="52763" y="193586"/>
                  <a:pt x="117835" y="193586"/>
                </a:cubicBezTo>
                <a:cubicBezTo>
                  <a:pt x="182907" y="193586"/>
                  <a:pt x="235670" y="174754"/>
                  <a:pt x="235670" y="151502"/>
                </a:cubicBezTo>
                <a:lnTo>
                  <a:pt x="235670" y="108261"/>
                </a:lnTo>
                <a:close/>
                <a:moveTo>
                  <a:pt x="235670" y="67334"/>
                </a:moveTo>
                <a:lnTo>
                  <a:pt x="235670" y="42084"/>
                </a:lnTo>
                <a:cubicBezTo>
                  <a:pt x="235670" y="18833"/>
                  <a:pt x="182907" y="0"/>
                  <a:pt x="117835" y="0"/>
                </a:cubicBezTo>
                <a:cubicBezTo>
                  <a:pt x="52763" y="0"/>
                  <a:pt x="0" y="18833"/>
                  <a:pt x="0" y="42084"/>
                </a:cubicBezTo>
                <a:lnTo>
                  <a:pt x="0" y="67334"/>
                </a:lnTo>
                <a:cubicBezTo>
                  <a:pt x="0" y="90586"/>
                  <a:pt x="52763" y="109418"/>
                  <a:pt x="117835" y="109418"/>
                </a:cubicBezTo>
                <a:cubicBezTo>
                  <a:pt x="182907" y="109418"/>
                  <a:pt x="235670" y="90586"/>
                  <a:pt x="235670" y="67334"/>
                </a:cubicBezTo>
                <a:close/>
                <a:moveTo>
                  <a:pt x="209631" y="205054"/>
                </a:moveTo>
                <a:cubicBezTo>
                  <a:pt x="184959" y="213839"/>
                  <a:pt x="152502" y="218837"/>
                  <a:pt x="117835" y="218837"/>
                </a:cubicBezTo>
                <a:cubicBezTo>
                  <a:pt x="83168" y="218837"/>
                  <a:pt x="50711" y="213839"/>
                  <a:pt x="26039" y="205054"/>
                </a:cubicBezTo>
                <a:cubicBezTo>
                  <a:pt x="16781" y="201740"/>
                  <a:pt x="7786" y="197584"/>
                  <a:pt x="0" y="192429"/>
                </a:cubicBezTo>
                <a:lnTo>
                  <a:pt x="0" y="227253"/>
                </a:lnTo>
                <a:cubicBezTo>
                  <a:pt x="0" y="250505"/>
                  <a:pt x="52763" y="269337"/>
                  <a:pt x="117835" y="269337"/>
                </a:cubicBezTo>
                <a:cubicBezTo>
                  <a:pt x="182907" y="269337"/>
                  <a:pt x="235670" y="250505"/>
                  <a:pt x="235670" y="227253"/>
                </a:cubicBezTo>
                <a:lnTo>
                  <a:pt x="235670" y="192429"/>
                </a:lnTo>
                <a:cubicBezTo>
                  <a:pt x="227885" y="197584"/>
                  <a:pt x="218942" y="201740"/>
                  <a:pt x="209631" y="205054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5594135" y="1903317"/>
            <a:ext cx="1436465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Manager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94135" y="2190500"/>
            <a:ext cx="140055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ผู้จัดการข้อมูล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875903" y="2585638"/>
            <a:ext cx="376174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รวบรวมและจัดระเบียบข้อมูล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875903" y="2872931"/>
            <a:ext cx="376174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ตรวจสอบคุณภาพข้อมูล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875903" y="3160224"/>
            <a:ext cx="376174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สร้างตารางและกราฟ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875903" y="3447517"/>
            <a:ext cx="376174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จัดการแหล่งอ้างอิง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95028" y="3986191"/>
            <a:ext cx="4084948" cy="2154698"/>
          </a:xfrm>
          <a:custGeom>
            <a:avLst/>
            <a:gdLst/>
            <a:ahLst/>
            <a:cxnLst/>
            <a:rect l="l" t="t" r="r" b="b"/>
            <a:pathLst>
              <a:path w="4084948" h="2154698">
                <a:moveTo>
                  <a:pt x="0" y="0"/>
                </a:moveTo>
                <a:lnTo>
                  <a:pt x="4084948" y="0"/>
                </a:lnTo>
                <a:lnTo>
                  <a:pt x="4084948" y="2154698"/>
                </a:lnTo>
                <a:lnTo>
                  <a:pt x="0" y="21546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395028" y="3986191"/>
            <a:ext cx="71823" cy="2154698"/>
          </a:xfrm>
          <a:custGeom>
            <a:avLst/>
            <a:gdLst/>
            <a:ahLst/>
            <a:cxnLst/>
            <a:rect l="l" t="t" r="r" b="b"/>
            <a:pathLst>
              <a:path w="71823" h="2154698">
                <a:moveTo>
                  <a:pt x="0" y="0"/>
                </a:moveTo>
                <a:lnTo>
                  <a:pt x="71823" y="0"/>
                </a:lnTo>
                <a:lnTo>
                  <a:pt x="71823" y="2154698"/>
                </a:lnTo>
                <a:lnTo>
                  <a:pt x="0" y="215469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10498" y="4165750"/>
            <a:ext cx="574586" cy="574586"/>
          </a:xfrm>
          <a:custGeom>
            <a:avLst/>
            <a:gdLst/>
            <a:ahLst/>
            <a:cxnLst/>
            <a:rect l="l" t="t" r="r" b="b"/>
            <a:pathLst>
              <a:path w="574586" h="574586">
                <a:moveTo>
                  <a:pt x="0" y="0"/>
                </a:moveTo>
                <a:lnTo>
                  <a:pt x="574586" y="0"/>
                </a:lnTo>
                <a:lnTo>
                  <a:pt x="574586" y="574586"/>
                </a:lnTo>
                <a:lnTo>
                  <a:pt x="0" y="574586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765367" y="4318374"/>
            <a:ext cx="269337" cy="269337"/>
          </a:xfrm>
          <a:custGeom>
            <a:avLst/>
            <a:gdLst/>
            <a:ahLst/>
            <a:cxnLst/>
            <a:rect l="l" t="t" r="r" b="b"/>
            <a:pathLst>
              <a:path w="269337" h="269337">
                <a:moveTo>
                  <a:pt x="63126" y="29459"/>
                </a:moveTo>
                <a:cubicBezTo>
                  <a:pt x="63126" y="13204"/>
                  <a:pt x="76330" y="0"/>
                  <a:pt x="92585" y="0"/>
                </a:cubicBezTo>
                <a:lnTo>
                  <a:pt x="105210" y="0"/>
                </a:lnTo>
                <a:cubicBezTo>
                  <a:pt x="114521" y="0"/>
                  <a:pt x="122043" y="7523"/>
                  <a:pt x="122043" y="16834"/>
                </a:cubicBezTo>
                <a:lnTo>
                  <a:pt x="122043" y="252504"/>
                </a:lnTo>
                <a:cubicBezTo>
                  <a:pt x="122043" y="261815"/>
                  <a:pt x="114521" y="269337"/>
                  <a:pt x="105210" y="269337"/>
                </a:cubicBezTo>
                <a:lnTo>
                  <a:pt x="88376" y="269337"/>
                </a:lnTo>
                <a:cubicBezTo>
                  <a:pt x="72700" y="269337"/>
                  <a:pt x="59496" y="258606"/>
                  <a:pt x="55761" y="244087"/>
                </a:cubicBezTo>
                <a:cubicBezTo>
                  <a:pt x="55393" y="244087"/>
                  <a:pt x="55077" y="244087"/>
                  <a:pt x="54709" y="244087"/>
                </a:cubicBezTo>
                <a:cubicBezTo>
                  <a:pt x="31458" y="244087"/>
                  <a:pt x="12625" y="225254"/>
                  <a:pt x="12625" y="202003"/>
                </a:cubicBezTo>
                <a:cubicBezTo>
                  <a:pt x="12625" y="192534"/>
                  <a:pt x="15781" y="183802"/>
                  <a:pt x="21042" y="176753"/>
                </a:cubicBezTo>
                <a:cubicBezTo>
                  <a:pt x="10837" y="169072"/>
                  <a:pt x="4208" y="156868"/>
                  <a:pt x="4208" y="143085"/>
                </a:cubicBezTo>
                <a:cubicBezTo>
                  <a:pt x="4208" y="126830"/>
                  <a:pt x="13467" y="112680"/>
                  <a:pt x="26934" y="105683"/>
                </a:cubicBezTo>
                <a:cubicBezTo>
                  <a:pt x="23199" y="99371"/>
                  <a:pt x="21042" y="92006"/>
                  <a:pt x="21042" y="84168"/>
                </a:cubicBezTo>
                <a:cubicBezTo>
                  <a:pt x="21042" y="60917"/>
                  <a:pt x="39875" y="42084"/>
                  <a:pt x="63126" y="42084"/>
                </a:cubicBezTo>
                <a:lnTo>
                  <a:pt x="63126" y="29459"/>
                </a:lnTo>
                <a:close/>
                <a:moveTo>
                  <a:pt x="206211" y="29459"/>
                </a:moveTo>
                <a:lnTo>
                  <a:pt x="206211" y="42084"/>
                </a:lnTo>
                <a:cubicBezTo>
                  <a:pt x="229463" y="42084"/>
                  <a:pt x="248295" y="60917"/>
                  <a:pt x="248295" y="84168"/>
                </a:cubicBezTo>
                <a:cubicBezTo>
                  <a:pt x="248295" y="92059"/>
                  <a:pt x="246138" y="99423"/>
                  <a:pt x="242404" y="105683"/>
                </a:cubicBezTo>
                <a:cubicBezTo>
                  <a:pt x="255923" y="112680"/>
                  <a:pt x="265129" y="126778"/>
                  <a:pt x="265129" y="143085"/>
                </a:cubicBezTo>
                <a:cubicBezTo>
                  <a:pt x="265129" y="156868"/>
                  <a:pt x="258501" y="169072"/>
                  <a:pt x="248295" y="176753"/>
                </a:cubicBezTo>
                <a:cubicBezTo>
                  <a:pt x="253556" y="183802"/>
                  <a:pt x="256712" y="192534"/>
                  <a:pt x="256712" y="202003"/>
                </a:cubicBezTo>
                <a:cubicBezTo>
                  <a:pt x="256712" y="225254"/>
                  <a:pt x="237880" y="244087"/>
                  <a:pt x="214628" y="244087"/>
                </a:cubicBezTo>
                <a:cubicBezTo>
                  <a:pt x="214260" y="244087"/>
                  <a:pt x="213944" y="244087"/>
                  <a:pt x="213576" y="244087"/>
                </a:cubicBezTo>
                <a:cubicBezTo>
                  <a:pt x="209841" y="258606"/>
                  <a:pt x="196637" y="269337"/>
                  <a:pt x="180961" y="269337"/>
                </a:cubicBezTo>
                <a:lnTo>
                  <a:pt x="164127" y="269337"/>
                </a:lnTo>
                <a:cubicBezTo>
                  <a:pt x="154816" y="269337"/>
                  <a:pt x="147294" y="261815"/>
                  <a:pt x="147294" y="252504"/>
                </a:cubicBezTo>
                <a:lnTo>
                  <a:pt x="147294" y="16834"/>
                </a:lnTo>
                <a:cubicBezTo>
                  <a:pt x="147294" y="7523"/>
                  <a:pt x="154816" y="0"/>
                  <a:pt x="164127" y="0"/>
                </a:cubicBezTo>
                <a:lnTo>
                  <a:pt x="176753" y="0"/>
                </a:lnTo>
                <a:cubicBezTo>
                  <a:pt x="193008" y="0"/>
                  <a:pt x="206211" y="13204"/>
                  <a:pt x="206211" y="29459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328730" y="4201661"/>
            <a:ext cx="825968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Analyst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328730" y="4488845"/>
            <a:ext cx="790056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นักวิเคราะห์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10498" y="4883982"/>
            <a:ext cx="376174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วิเคราะห์สาเหตุราก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10498" y="5171275"/>
            <a:ext cx="376174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ใช้เครื่องมือ RCA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10498" y="5458568"/>
            <a:ext cx="376174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วิเคราะห์นโยบาย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10498" y="5745862"/>
            <a:ext cx="376174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ประเมินตัวเลือก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660433" y="3986191"/>
            <a:ext cx="4084948" cy="2154698"/>
          </a:xfrm>
          <a:custGeom>
            <a:avLst/>
            <a:gdLst/>
            <a:ahLst/>
            <a:cxnLst/>
            <a:rect l="l" t="t" r="r" b="b"/>
            <a:pathLst>
              <a:path w="4084948" h="2154698">
                <a:moveTo>
                  <a:pt x="0" y="0"/>
                </a:moveTo>
                <a:lnTo>
                  <a:pt x="4084948" y="0"/>
                </a:lnTo>
                <a:lnTo>
                  <a:pt x="4084948" y="2154698"/>
                </a:lnTo>
                <a:lnTo>
                  <a:pt x="0" y="21546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4660433" y="3986191"/>
            <a:ext cx="71823" cy="2154698"/>
          </a:xfrm>
          <a:custGeom>
            <a:avLst/>
            <a:gdLst/>
            <a:ahLst/>
            <a:cxnLst/>
            <a:rect l="l" t="t" r="r" b="b"/>
            <a:pathLst>
              <a:path w="71823" h="2154698">
                <a:moveTo>
                  <a:pt x="0" y="0"/>
                </a:moveTo>
                <a:lnTo>
                  <a:pt x="71823" y="0"/>
                </a:lnTo>
                <a:lnTo>
                  <a:pt x="71823" y="2154698"/>
                </a:lnTo>
                <a:lnTo>
                  <a:pt x="0" y="2154698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4875903" y="4165750"/>
            <a:ext cx="574586" cy="574586"/>
          </a:xfrm>
          <a:custGeom>
            <a:avLst/>
            <a:gdLst/>
            <a:ahLst/>
            <a:cxnLst/>
            <a:rect l="l" t="t" r="r" b="b"/>
            <a:pathLst>
              <a:path w="574586" h="574586">
                <a:moveTo>
                  <a:pt x="0" y="0"/>
                </a:moveTo>
                <a:lnTo>
                  <a:pt x="574586" y="0"/>
                </a:lnTo>
                <a:lnTo>
                  <a:pt x="574586" y="574586"/>
                </a:lnTo>
                <a:lnTo>
                  <a:pt x="0" y="574586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5030771" y="4318374"/>
            <a:ext cx="269337" cy="269337"/>
          </a:xfrm>
          <a:custGeom>
            <a:avLst/>
            <a:gdLst/>
            <a:ahLst/>
            <a:cxnLst/>
            <a:rect l="l" t="t" r="r" b="b"/>
            <a:pathLst>
              <a:path w="269337" h="269337">
                <a:moveTo>
                  <a:pt x="196479" y="14256"/>
                </a:moveTo>
                <a:cubicBezTo>
                  <a:pt x="204370" y="5208"/>
                  <a:pt x="215785" y="0"/>
                  <a:pt x="227832" y="0"/>
                </a:cubicBezTo>
                <a:cubicBezTo>
                  <a:pt x="250768" y="0"/>
                  <a:pt x="269390" y="18622"/>
                  <a:pt x="269390" y="41558"/>
                </a:cubicBezTo>
                <a:cubicBezTo>
                  <a:pt x="269390" y="53552"/>
                  <a:pt x="264182" y="65020"/>
                  <a:pt x="255134" y="72910"/>
                </a:cubicBezTo>
                <a:lnTo>
                  <a:pt x="149240" y="165074"/>
                </a:lnTo>
                <a:lnTo>
                  <a:pt x="143611" y="159393"/>
                </a:lnTo>
                <a:lnTo>
                  <a:pt x="109944" y="125726"/>
                </a:lnTo>
                <a:lnTo>
                  <a:pt x="104263" y="120097"/>
                </a:lnTo>
                <a:lnTo>
                  <a:pt x="196479" y="14256"/>
                </a:lnTo>
                <a:close/>
                <a:moveTo>
                  <a:pt x="84747" y="136247"/>
                </a:moveTo>
                <a:cubicBezTo>
                  <a:pt x="85220" y="136773"/>
                  <a:pt x="98897" y="150450"/>
                  <a:pt x="125726" y="177279"/>
                </a:cubicBezTo>
                <a:lnTo>
                  <a:pt x="133038" y="184591"/>
                </a:lnTo>
                <a:lnTo>
                  <a:pt x="124042" y="223624"/>
                </a:lnTo>
                <a:cubicBezTo>
                  <a:pt x="121991" y="232619"/>
                  <a:pt x="115152" y="239773"/>
                  <a:pt x="106262" y="242246"/>
                </a:cubicBezTo>
                <a:lnTo>
                  <a:pt x="16939" y="267233"/>
                </a:lnTo>
                <a:lnTo>
                  <a:pt x="65493" y="218679"/>
                </a:lnTo>
                <a:cubicBezTo>
                  <a:pt x="66124" y="218731"/>
                  <a:pt x="66703" y="218784"/>
                  <a:pt x="67334" y="218784"/>
                </a:cubicBezTo>
                <a:cubicBezTo>
                  <a:pt x="76645" y="218784"/>
                  <a:pt x="84168" y="211261"/>
                  <a:pt x="84168" y="201950"/>
                </a:cubicBezTo>
                <a:cubicBezTo>
                  <a:pt x="84168" y="192639"/>
                  <a:pt x="76645" y="185117"/>
                  <a:pt x="67334" y="185117"/>
                </a:cubicBezTo>
                <a:cubicBezTo>
                  <a:pt x="58023" y="185117"/>
                  <a:pt x="50501" y="192639"/>
                  <a:pt x="50501" y="201950"/>
                </a:cubicBezTo>
                <a:cubicBezTo>
                  <a:pt x="50501" y="202582"/>
                  <a:pt x="50553" y="203213"/>
                  <a:pt x="50606" y="203792"/>
                </a:cubicBezTo>
                <a:lnTo>
                  <a:pt x="2052" y="252398"/>
                </a:lnTo>
                <a:lnTo>
                  <a:pt x="27092" y="163075"/>
                </a:lnTo>
                <a:cubicBezTo>
                  <a:pt x="29564" y="154185"/>
                  <a:pt x="36718" y="147346"/>
                  <a:pt x="45714" y="145295"/>
                </a:cubicBezTo>
                <a:lnTo>
                  <a:pt x="84747" y="136247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5594135" y="4201661"/>
            <a:ext cx="709255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Writer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594135" y="4488845"/>
            <a:ext cx="673343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2D2D2D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นักเขียน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875903" y="4883982"/>
            <a:ext cx="376174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ร่างรายงานและ Policy Brief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4875903" y="5171275"/>
            <a:ext cx="376174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ตรวจสอบความถูกต้อง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875903" y="5458568"/>
            <a:ext cx="376174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จัดรูปแบบเอกสาร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4875903" y="5745862"/>
            <a:ext cx="376174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สรุปข้อเสนอหลัก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961861" y="1687847"/>
            <a:ext cx="2872931" cy="4453043"/>
          </a:xfrm>
          <a:custGeom>
            <a:avLst/>
            <a:gdLst/>
            <a:ahLst/>
            <a:cxnLst/>
            <a:rect l="l" t="t" r="r" b="b"/>
            <a:pathLst>
              <a:path w="2872931" h="4453043">
                <a:moveTo>
                  <a:pt x="0" y="0"/>
                </a:moveTo>
                <a:lnTo>
                  <a:pt x="2872931" y="0"/>
                </a:lnTo>
                <a:lnTo>
                  <a:pt x="2872931" y="4453043"/>
                </a:lnTo>
                <a:lnTo>
                  <a:pt x="0" y="4453043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9177331" y="1903317"/>
            <a:ext cx="574586" cy="574586"/>
          </a:xfrm>
          <a:custGeom>
            <a:avLst/>
            <a:gdLst/>
            <a:ahLst/>
            <a:cxnLst/>
            <a:rect l="l" t="t" r="r" b="b"/>
            <a:pathLst>
              <a:path w="574586" h="574586">
                <a:moveTo>
                  <a:pt x="0" y="0"/>
                </a:moveTo>
                <a:lnTo>
                  <a:pt x="574586" y="0"/>
                </a:lnTo>
                <a:lnTo>
                  <a:pt x="574586" y="574586"/>
                </a:lnTo>
                <a:lnTo>
                  <a:pt x="0" y="574586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9332200" y="2055941"/>
            <a:ext cx="269337" cy="269337"/>
          </a:xfrm>
          <a:custGeom>
            <a:avLst/>
            <a:gdLst/>
            <a:ahLst/>
            <a:cxnLst/>
            <a:rect l="l" t="t" r="r" b="b"/>
            <a:pathLst>
              <a:path w="269337" h="269337">
                <a:moveTo>
                  <a:pt x="34667" y="120202"/>
                </a:moveTo>
                <a:cubicBezTo>
                  <a:pt x="41663" y="71280"/>
                  <a:pt x="83800" y="33667"/>
                  <a:pt x="134669" y="33667"/>
                </a:cubicBezTo>
                <a:cubicBezTo>
                  <a:pt x="162549" y="33667"/>
                  <a:pt x="187800" y="44977"/>
                  <a:pt x="206106" y="63231"/>
                </a:cubicBezTo>
                <a:cubicBezTo>
                  <a:pt x="206211" y="63336"/>
                  <a:pt x="206317" y="63442"/>
                  <a:pt x="206422" y="63547"/>
                </a:cubicBezTo>
                <a:lnTo>
                  <a:pt x="210420" y="67334"/>
                </a:lnTo>
                <a:lnTo>
                  <a:pt x="185222" y="67334"/>
                </a:lnTo>
                <a:cubicBezTo>
                  <a:pt x="175911" y="67334"/>
                  <a:pt x="168388" y="74857"/>
                  <a:pt x="168388" y="84168"/>
                </a:cubicBezTo>
                <a:cubicBezTo>
                  <a:pt x="168388" y="93479"/>
                  <a:pt x="175911" y="101001"/>
                  <a:pt x="185222" y="101001"/>
                </a:cubicBezTo>
                <a:lnTo>
                  <a:pt x="252556" y="101001"/>
                </a:lnTo>
                <a:cubicBezTo>
                  <a:pt x="261867" y="101001"/>
                  <a:pt x="269390" y="93479"/>
                  <a:pt x="269390" y="84168"/>
                </a:cubicBezTo>
                <a:lnTo>
                  <a:pt x="269390" y="16834"/>
                </a:lnTo>
                <a:cubicBezTo>
                  <a:pt x="269390" y="7523"/>
                  <a:pt x="261867" y="0"/>
                  <a:pt x="252556" y="0"/>
                </a:cubicBezTo>
                <a:cubicBezTo>
                  <a:pt x="243245" y="0"/>
                  <a:pt x="235723" y="7523"/>
                  <a:pt x="235723" y="16834"/>
                </a:cubicBezTo>
                <a:lnTo>
                  <a:pt x="235723" y="44925"/>
                </a:lnTo>
                <a:lnTo>
                  <a:pt x="229778" y="39296"/>
                </a:lnTo>
                <a:cubicBezTo>
                  <a:pt x="205422" y="15045"/>
                  <a:pt x="171755" y="0"/>
                  <a:pt x="134669" y="0"/>
                </a:cubicBezTo>
                <a:cubicBezTo>
                  <a:pt x="66808" y="0"/>
                  <a:pt x="10679" y="50185"/>
                  <a:pt x="1368" y="115468"/>
                </a:cubicBezTo>
                <a:cubicBezTo>
                  <a:pt x="53" y="124674"/>
                  <a:pt x="6418" y="133196"/>
                  <a:pt x="15624" y="134511"/>
                </a:cubicBezTo>
                <a:cubicBezTo>
                  <a:pt x="24830" y="135826"/>
                  <a:pt x="33352" y="129408"/>
                  <a:pt x="34667" y="120255"/>
                </a:cubicBezTo>
                <a:close/>
                <a:moveTo>
                  <a:pt x="267970" y="153869"/>
                </a:moveTo>
                <a:cubicBezTo>
                  <a:pt x="269285" y="144664"/>
                  <a:pt x="262867" y="136142"/>
                  <a:pt x="253714" y="134826"/>
                </a:cubicBezTo>
                <a:cubicBezTo>
                  <a:pt x="244560" y="133511"/>
                  <a:pt x="235986" y="139929"/>
                  <a:pt x="234671" y="149082"/>
                </a:cubicBezTo>
                <a:cubicBezTo>
                  <a:pt x="227674" y="198005"/>
                  <a:pt x="185538" y="235617"/>
                  <a:pt x="134669" y="235617"/>
                </a:cubicBezTo>
                <a:cubicBezTo>
                  <a:pt x="106788" y="235617"/>
                  <a:pt x="81538" y="224307"/>
                  <a:pt x="63231" y="206054"/>
                </a:cubicBezTo>
                <a:cubicBezTo>
                  <a:pt x="63126" y="205948"/>
                  <a:pt x="63021" y="205843"/>
                  <a:pt x="62916" y="205738"/>
                </a:cubicBezTo>
                <a:lnTo>
                  <a:pt x="58918" y="201950"/>
                </a:lnTo>
                <a:lnTo>
                  <a:pt x="84115" y="201950"/>
                </a:lnTo>
                <a:cubicBezTo>
                  <a:pt x="93426" y="201950"/>
                  <a:pt x="100949" y="194428"/>
                  <a:pt x="100949" y="185117"/>
                </a:cubicBezTo>
                <a:cubicBezTo>
                  <a:pt x="100949" y="175806"/>
                  <a:pt x="93426" y="168283"/>
                  <a:pt x="84115" y="168283"/>
                </a:cubicBezTo>
                <a:lnTo>
                  <a:pt x="16834" y="168336"/>
                </a:lnTo>
                <a:cubicBezTo>
                  <a:pt x="12362" y="168336"/>
                  <a:pt x="8049" y="170124"/>
                  <a:pt x="4892" y="173333"/>
                </a:cubicBezTo>
                <a:cubicBezTo>
                  <a:pt x="1736" y="176542"/>
                  <a:pt x="-53" y="180803"/>
                  <a:pt x="0" y="185327"/>
                </a:cubicBezTo>
                <a:lnTo>
                  <a:pt x="526" y="252135"/>
                </a:lnTo>
                <a:cubicBezTo>
                  <a:pt x="579" y="261447"/>
                  <a:pt x="8206" y="268916"/>
                  <a:pt x="17517" y="268811"/>
                </a:cubicBezTo>
                <a:cubicBezTo>
                  <a:pt x="26829" y="268706"/>
                  <a:pt x="34298" y="261131"/>
                  <a:pt x="34193" y="251820"/>
                </a:cubicBezTo>
                <a:lnTo>
                  <a:pt x="33983" y="224728"/>
                </a:lnTo>
                <a:lnTo>
                  <a:pt x="39612" y="230041"/>
                </a:lnTo>
                <a:cubicBezTo>
                  <a:pt x="63968" y="254292"/>
                  <a:pt x="97582" y="269337"/>
                  <a:pt x="134669" y="269337"/>
                </a:cubicBezTo>
                <a:cubicBezTo>
                  <a:pt x="202529" y="269337"/>
                  <a:pt x="258658" y="219152"/>
                  <a:pt x="267970" y="153869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9895563" y="1939228"/>
            <a:ext cx="1104283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Deck Lead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895563" y="2226412"/>
            <a:ext cx="1068371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ผู้จัดการสไลด์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177331" y="2693373"/>
            <a:ext cx="2522792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ออกแบบสไลด์นำเสนอ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9177331" y="3088401"/>
            <a:ext cx="2522792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จัดลำดับเนื้อหา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177331" y="3483429"/>
            <a:ext cx="2522792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สร้าง Visual ที่ชัดเจน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9177331" y="3878457"/>
            <a:ext cx="2522792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รวม Feedback แก้ไข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9177331" y="4273485"/>
            <a:ext cx="2522792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ซ้อมการนำเสนอ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9177331" y="4916305"/>
            <a:ext cx="2441991" cy="7182"/>
          </a:xfrm>
          <a:custGeom>
            <a:avLst/>
            <a:gdLst/>
            <a:ahLst/>
            <a:cxnLst/>
            <a:rect l="l" t="t" r="r" b="b"/>
            <a:pathLst>
              <a:path w="2441991" h="7182">
                <a:moveTo>
                  <a:pt x="0" y="0"/>
                </a:moveTo>
                <a:lnTo>
                  <a:pt x="2441991" y="0"/>
                </a:lnTo>
                <a:lnTo>
                  <a:pt x="2441991" y="7182"/>
                </a:lnTo>
                <a:lnTo>
                  <a:pt x="0" y="7182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9177331" y="5135364"/>
            <a:ext cx="251381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F5F1EB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หมายเหตุ: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9177331" y="5458568"/>
            <a:ext cx="2513814" cy="46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บทบาทอาจซ้อนทับกันได้ สมาชิกทีมสามารถช่วยเหลือกันข้ามบทบาท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359116" y="6248256"/>
            <a:ext cx="11473767" cy="538675"/>
          </a:xfrm>
          <a:custGeom>
            <a:avLst/>
            <a:gdLst/>
            <a:ahLst/>
            <a:cxnLst/>
            <a:rect l="l" t="t" r="r" b="b"/>
            <a:pathLst>
              <a:path w="11473767" h="538675">
                <a:moveTo>
                  <a:pt x="0" y="0"/>
                </a:moveTo>
                <a:lnTo>
                  <a:pt x="11473767" y="0"/>
                </a:lnTo>
                <a:lnTo>
                  <a:pt x="11473767" y="538675"/>
                </a:lnTo>
                <a:lnTo>
                  <a:pt x="0" y="538675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0860D69-EC0B-4C58-D065-9218DEEB5D77}"/>
              </a:ext>
            </a:extLst>
          </p:cNvPr>
          <p:cNvGrpSpPr/>
          <p:nvPr/>
        </p:nvGrpSpPr>
        <p:grpSpPr>
          <a:xfrm>
            <a:off x="3641103" y="6439493"/>
            <a:ext cx="5005184" cy="276519"/>
            <a:chOff x="3641103" y="6464094"/>
            <a:chExt cx="5005184" cy="251381"/>
          </a:xfrm>
        </p:grpSpPr>
        <p:sp>
          <p:nvSpPr>
            <p:cNvPr id="60" name="Shape 58"/>
            <p:cNvSpPr/>
            <p:nvPr/>
          </p:nvSpPr>
          <p:spPr>
            <a:xfrm>
              <a:off x="3641103" y="6482050"/>
              <a:ext cx="242404" cy="215470"/>
            </a:xfrm>
            <a:custGeom>
              <a:avLst/>
              <a:gdLst/>
              <a:ahLst/>
              <a:cxnLst/>
              <a:rect l="l" t="t" r="r" b="b"/>
              <a:pathLst>
                <a:path w="242404" h="215470">
                  <a:moveTo>
                    <a:pt x="113164" y="35856"/>
                  </a:moveTo>
                  <a:lnTo>
                    <a:pt x="64094" y="90396"/>
                  </a:lnTo>
                  <a:cubicBezTo>
                    <a:pt x="62158" y="92543"/>
                    <a:pt x="62242" y="95867"/>
                    <a:pt x="64304" y="97929"/>
                  </a:cubicBezTo>
                  <a:cubicBezTo>
                    <a:pt x="77140" y="110765"/>
                    <a:pt x="97971" y="110765"/>
                    <a:pt x="110807" y="97929"/>
                  </a:cubicBezTo>
                  <a:lnTo>
                    <a:pt x="124190" y="84547"/>
                  </a:lnTo>
                  <a:cubicBezTo>
                    <a:pt x="125957" y="82779"/>
                    <a:pt x="128188" y="81811"/>
                    <a:pt x="130460" y="81643"/>
                  </a:cubicBezTo>
                  <a:cubicBezTo>
                    <a:pt x="133322" y="81390"/>
                    <a:pt x="136268" y="82358"/>
                    <a:pt x="138456" y="84547"/>
                  </a:cubicBezTo>
                  <a:lnTo>
                    <a:pt x="212776" y="158236"/>
                  </a:lnTo>
                  <a:lnTo>
                    <a:pt x="242404" y="134669"/>
                  </a:lnTo>
                  <a:lnTo>
                    <a:pt x="242404" y="13467"/>
                  </a:lnTo>
                  <a:lnTo>
                    <a:pt x="195270" y="40401"/>
                  </a:lnTo>
                  <a:lnTo>
                    <a:pt x="185254" y="33709"/>
                  </a:lnTo>
                  <a:cubicBezTo>
                    <a:pt x="178604" y="29290"/>
                    <a:pt x="170819" y="26934"/>
                    <a:pt x="162823" y="26934"/>
                  </a:cubicBezTo>
                  <a:lnTo>
                    <a:pt x="133196" y="26934"/>
                  </a:lnTo>
                  <a:cubicBezTo>
                    <a:pt x="132733" y="26934"/>
                    <a:pt x="132228" y="26934"/>
                    <a:pt x="131765" y="26976"/>
                  </a:cubicBezTo>
                  <a:cubicBezTo>
                    <a:pt x="124653" y="27355"/>
                    <a:pt x="117961" y="30553"/>
                    <a:pt x="113164" y="35856"/>
                  </a:cubicBezTo>
                  <a:close/>
                  <a:moveTo>
                    <a:pt x="49070" y="76887"/>
                  </a:moveTo>
                  <a:lnTo>
                    <a:pt x="94016" y="26934"/>
                  </a:lnTo>
                  <a:lnTo>
                    <a:pt x="77350" y="26934"/>
                  </a:lnTo>
                  <a:cubicBezTo>
                    <a:pt x="66619" y="26934"/>
                    <a:pt x="56350" y="31184"/>
                    <a:pt x="48775" y="38759"/>
                  </a:cubicBezTo>
                  <a:lnTo>
                    <a:pt x="47134" y="40401"/>
                  </a:lnTo>
                  <a:lnTo>
                    <a:pt x="0" y="13467"/>
                  </a:lnTo>
                  <a:lnTo>
                    <a:pt x="0" y="134669"/>
                  </a:lnTo>
                  <a:lnTo>
                    <a:pt x="65819" y="189504"/>
                  </a:lnTo>
                  <a:cubicBezTo>
                    <a:pt x="75499" y="197584"/>
                    <a:pt x="87703" y="202003"/>
                    <a:pt x="100286" y="202003"/>
                  </a:cubicBezTo>
                  <a:lnTo>
                    <a:pt x="106893" y="202003"/>
                  </a:lnTo>
                  <a:lnTo>
                    <a:pt x="103947" y="199057"/>
                  </a:lnTo>
                  <a:cubicBezTo>
                    <a:pt x="99991" y="195101"/>
                    <a:pt x="99991" y="188704"/>
                    <a:pt x="103947" y="184791"/>
                  </a:cubicBezTo>
                  <a:cubicBezTo>
                    <a:pt x="107903" y="180877"/>
                    <a:pt x="114300" y="180835"/>
                    <a:pt x="118214" y="184791"/>
                  </a:cubicBezTo>
                  <a:lnTo>
                    <a:pt x="135468" y="202045"/>
                  </a:lnTo>
                  <a:lnTo>
                    <a:pt x="139256" y="202045"/>
                  </a:lnTo>
                  <a:cubicBezTo>
                    <a:pt x="147294" y="202045"/>
                    <a:pt x="155164" y="200235"/>
                    <a:pt x="162318" y="196869"/>
                  </a:cubicBezTo>
                  <a:lnTo>
                    <a:pt x="151081" y="185590"/>
                  </a:lnTo>
                  <a:cubicBezTo>
                    <a:pt x="147125" y="181634"/>
                    <a:pt x="147125" y="175238"/>
                    <a:pt x="151081" y="171324"/>
                  </a:cubicBezTo>
                  <a:cubicBezTo>
                    <a:pt x="155037" y="167410"/>
                    <a:pt x="161434" y="167368"/>
                    <a:pt x="165348" y="171324"/>
                  </a:cubicBezTo>
                  <a:lnTo>
                    <a:pt x="178815" y="184791"/>
                  </a:lnTo>
                  <a:lnTo>
                    <a:pt x="186179" y="177426"/>
                  </a:lnTo>
                  <a:cubicBezTo>
                    <a:pt x="189925" y="173680"/>
                    <a:pt x="191019" y="168252"/>
                    <a:pt x="189378" y="163496"/>
                  </a:cubicBezTo>
                  <a:lnTo>
                    <a:pt x="131344" y="105925"/>
                  </a:lnTo>
                  <a:lnTo>
                    <a:pt x="125073" y="112196"/>
                  </a:lnTo>
                  <a:cubicBezTo>
                    <a:pt x="104326" y="132943"/>
                    <a:pt x="70743" y="132943"/>
                    <a:pt x="49996" y="112196"/>
                  </a:cubicBezTo>
                  <a:cubicBezTo>
                    <a:pt x="40316" y="102516"/>
                    <a:pt x="39938" y="86988"/>
                    <a:pt x="49070" y="76845"/>
                  </a:cubicBezTo>
                  <a:close/>
                </a:path>
              </a:pathLst>
            </a:custGeom>
            <a:solidFill>
              <a:srgbClr val="F5F1EB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 59"/>
            <p:cNvSpPr/>
            <p:nvPr/>
          </p:nvSpPr>
          <p:spPr>
            <a:xfrm>
              <a:off x="4040620" y="6464094"/>
              <a:ext cx="4605667" cy="2513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272" b="1" dirty="0">
                  <a:solidFill>
                    <a:srgbClr val="F5F1EB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ทำงานร่วมกันเป็นทีม สื่อสารเปิดเผย และช่วยเหลือซึ่งกันและกัน</a:t>
              </a:r>
              <a:endParaRPr lang="en-US" sz="1600" dirty="0"/>
            </a:p>
          </p:txBody>
        </p:sp>
      </p:grp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5452" y="355452"/>
            <a:ext cx="710904" cy="710904"/>
          </a:xfrm>
          <a:custGeom>
            <a:avLst/>
            <a:gdLst/>
            <a:ahLst/>
            <a:cxnLst/>
            <a:rect l="l" t="t" r="r" b="b"/>
            <a:pathLst>
              <a:path w="710904" h="710904">
                <a:moveTo>
                  <a:pt x="0" y="0"/>
                </a:moveTo>
                <a:lnTo>
                  <a:pt x="710904" y="0"/>
                </a:lnTo>
                <a:lnTo>
                  <a:pt x="710904" y="710904"/>
                </a:lnTo>
                <a:lnTo>
                  <a:pt x="0" y="710904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46922" y="533178"/>
            <a:ext cx="284362" cy="3554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19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208536" y="390997"/>
            <a:ext cx="3563405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kern="0" spc="56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PHASE 1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208536" y="604268"/>
            <a:ext cx="3705586" cy="4265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59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 Definition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55452" y="1279627"/>
            <a:ext cx="11569959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เริ่มต้นโครงการให้ถูกจุดด้วยการกำหนดปัญหาอย่างชัดเจน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55452" y="1777259"/>
            <a:ext cx="3687813" cy="4052152"/>
          </a:xfrm>
          <a:custGeom>
            <a:avLst/>
            <a:gdLst/>
            <a:ahLst/>
            <a:cxnLst/>
            <a:rect l="l" t="t" r="r" b="b"/>
            <a:pathLst>
              <a:path w="3687813" h="4052152">
                <a:moveTo>
                  <a:pt x="0" y="0"/>
                </a:moveTo>
                <a:lnTo>
                  <a:pt x="3687813" y="0"/>
                </a:lnTo>
                <a:lnTo>
                  <a:pt x="3687813" y="4052152"/>
                </a:lnTo>
                <a:lnTo>
                  <a:pt x="0" y="40521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55452" y="1777259"/>
            <a:ext cx="3687813" cy="71090"/>
          </a:xfrm>
          <a:custGeom>
            <a:avLst/>
            <a:gdLst/>
            <a:ahLst/>
            <a:cxnLst/>
            <a:rect l="l" t="t" r="r" b="b"/>
            <a:pathLst>
              <a:path w="3687813" h="71090">
                <a:moveTo>
                  <a:pt x="0" y="0"/>
                </a:moveTo>
                <a:lnTo>
                  <a:pt x="3687813" y="0"/>
                </a:lnTo>
                <a:lnTo>
                  <a:pt x="3687813" y="71090"/>
                </a:lnTo>
                <a:lnTo>
                  <a:pt x="0" y="7109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68723" y="2026076"/>
            <a:ext cx="568723" cy="568723"/>
          </a:xfrm>
          <a:custGeom>
            <a:avLst/>
            <a:gdLst/>
            <a:ahLst/>
            <a:cxnLst/>
            <a:rect l="l" t="t" r="r" b="b"/>
            <a:pathLst>
              <a:path w="568723" h="568723">
                <a:moveTo>
                  <a:pt x="0" y="0"/>
                </a:moveTo>
                <a:lnTo>
                  <a:pt x="568723" y="0"/>
                </a:lnTo>
                <a:lnTo>
                  <a:pt x="568723" y="568723"/>
                </a:lnTo>
                <a:lnTo>
                  <a:pt x="0" y="568723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5350" y="2177143"/>
            <a:ext cx="299913" cy="266589"/>
          </a:xfrm>
          <a:custGeom>
            <a:avLst/>
            <a:gdLst/>
            <a:ahLst/>
            <a:cxnLst/>
            <a:rect l="l" t="t" r="r" b="b"/>
            <a:pathLst>
              <a:path w="299913" h="266589">
                <a:moveTo>
                  <a:pt x="149956" y="-8331"/>
                </a:moveTo>
                <a:cubicBezTo>
                  <a:pt x="159172" y="-8331"/>
                  <a:pt x="166618" y="-885"/>
                  <a:pt x="166618" y="8331"/>
                </a:cubicBezTo>
                <a:lnTo>
                  <a:pt x="166618" y="17859"/>
                </a:lnTo>
                <a:cubicBezTo>
                  <a:pt x="217697" y="25149"/>
                  <a:pt x="258102" y="65554"/>
                  <a:pt x="265391" y="116633"/>
                </a:cubicBezTo>
                <a:lnTo>
                  <a:pt x="274920" y="116633"/>
                </a:lnTo>
                <a:cubicBezTo>
                  <a:pt x="284136" y="116633"/>
                  <a:pt x="291582" y="124078"/>
                  <a:pt x="291582" y="133294"/>
                </a:cubicBezTo>
                <a:cubicBezTo>
                  <a:pt x="291582" y="142511"/>
                  <a:pt x="284136" y="149956"/>
                  <a:pt x="274920" y="149956"/>
                </a:cubicBezTo>
                <a:lnTo>
                  <a:pt x="265391" y="149956"/>
                </a:lnTo>
                <a:cubicBezTo>
                  <a:pt x="258102" y="201035"/>
                  <a:pt x="217697" y="241440"/>
                  <a:pt x="166618" y="248730"/>
                </a:cubicBezTo>
                <a:lnTo>
                  <a:pt x="166618" y="258258"/>
                </a:lnTo>
                <a:cubicBezTo>
                  <a:pt x="166618" y="267474"/>
                  <a:pt x="159172" y="274920"/>
                  <a:pt x="149956" y="274920"/>
                </a:cubicBezTo>
                <a:cubicBezTo>
                  <a:pt x="140740" y="274920"/>
                  <a:pt x="133294" y="267474"/>
                  <a:pt x="133294" y="258258"/>
                </a:cubicBezTo>
                <a:lnTo>
                  <a:pt x="133294" y="248730"/>
                </a:lnTo>
                <a:cubicBezTo>
                  <a:pt x="82216" y="241440"/>
                  <a:pt x="41811" y="201035"/>
                  <a:pt x="34521" y="149956"/>
                </a:cubicBezTo>
                <a:lnTo>
                  <a:pt x="24993" y="149956"/>
                </a:lnTo>
                <a:cubicBezTo>
                  <a:pt x="15777" y="149956"/>
                  <a:pt x="8331" y="142511"/>
                  <a:pt x="8331" y="133294"/>
                </a:cubicBezTo>
                <a:cubicBezTo>
                  <a:pt x="8331" y="124078"/>
                  <a:pt x="15777" y="116633"/>
                  <a:pt x="24993" y="116633"/>
                </a:cubicBezTo>
                <a:lnTo>
                  <a:pt x="34521" y="116633"/>
                </a:lnTo>
                <a:cubicBezTo>
                  <a:pt x="41811" y="65554"/>
                  <a:pt x="82216" y="25149"/>
                  <a:pt x="133294" y="17859"/>
                </a:cubicBezTo>
                <a:lnTo>
                  <a:pt x="133294" y="8331"/>
                </a:lnTo>
                <a:cubicBezTo>
                  <a:pt x="133294" y="-885"/>
                  <a:pt x="140740" y="-8331"/>
                  <a:pt x="149956" y="-8331"/>
                </a:cubicBezTo>
                <a:close/>
                <a:moveTo>
                  <a:pt x="68313" y="149956"/>
                </a:moveTo>
                <a:cubicBezTo>
                  <a:pt x="74926" y="182603"/>
                  <a:pt x="100648" y="208325"/>
                  <a:pt x="133294" y="214937"/>
                </a:cubicBezTo>
                <a:lnTo>
                  <a:pt x="133294" y="208273"/>
                </a:lnTo>
                <a:cubicBezTo>
                  <a:pt x="133294" y="199057"/>
                  <a:pt x="140740" y="191611"/>
                  <a:pt x="149956" y="191611"/>
                </a:cubicBezTo>
                <a:cubicBezTo>
                  <a:pt x="159172" y="191611"/>
                  <a:pt x="166618" y="199057"/>
                  <a:pt x="166618" y="208273"/>
                </a:cubicBezTo>
                <a:lnTo>
                  <a:pt x="166618" y="214937"/>
                </a:lnTo>
                <a:cubicBezTo>
                  <a:pt x="199265" y="208325"/>
                  <a:pt x="224986" y="182603"/>
                  <a:pt x="231599" y="149956"/>
                </a:cubicBezTo>
                <a:lnTo>
                  <a:pt x="224934" y="149956"/>
                </a:lnTo>
                <a:cubicBezTo>
                  <a:pt x="215718" y="149956"/>
                  <a:pt x="208273" y="142511"/>
                  <a:pt x="208273" y="133294"/>
                </a:cubicBezTo>
                <a:cubicBezTo>
                  <a:pt x="208273" y="124078"/>
                  <a:pt x="215718" y="116633"/>
                  <a:pt x="224934" y="116633"/>
                </a:cubicBezTo>
                <a:lnTo>
                  <a:pt x="231599" y="116633"/>
                </a:lnTo>
                <a:cubicBezTo>
                  <a:pt x="224986" y="83986"/>
                  <a:pt x="199265" y="58264"/>
                  <a:pt x="166618" y="51652"/>
                </a:cubicBezTo>
                <a:lnTo>
                  <a:pt x="166618" y="58316"/>
                </a:lnTo>
                <a:cubicBezTo>
                  <a:pt x="166618" y="67532"/>
                  <a:pt x="159172" y="74978"/>
                  <a:pt x="149956" y="74978"/>
                </a:cubicBezTo>
                <a:cubicBezTo>
                  <a:pt x="140740" y="74978"/>
                  <a:pt x="133294" y="67532"/>
                  <a:pt x="133294" y="58316"/>
                </a:cubicBezTo>
                <a:lnTo>
                  <a:pt x="133294" y="51652"/>
                </a:lnTo>
                <a:cubicBezTo>
                  <a:pt x="100648" y="58264"/>
                  <a:pt x="74926" y="83986"/>
                  <a:pt x="68313" y="116633"/>
                </a:cubicBezTo>
                <a:lnTo>
                  <a:pt x="74978" y="116633"/>
                </a:lnTo>
                <a:cubicBezTo>
                  <a:pt x="84194" y="116633"/>
                  <a:pt x="91640" y="124078"/>
                  <a:pt x="91640" y="133294"/>
                </a:cubicBezTo>
                <a:cubicBezTo>
                  <a:pt x="91640" y="142511"/>
                  <a:pt x="84194" y="149956"/>
                  <a:pt x="74978" y="149956"/>
                </a:cubicBezTo>
                <a:lnTo>
                  <a:pt x="68313" y="149956"/>
                </a:lnTo>
                <a:close/>
                <a:moveTo>
                  <a:pt x="149956" y="108302"/>
                </a:moveTo>
                <a:cubicBezTo>
                  <a:pt x="163750" y="108302"/>
                  <a:pt x="174949" y="119501"/>
                  <a:pt x="174949" y="133294"/>
                </a:cubicBezTo>
                <a:cubicBezTo>
                  <a:pt x="174949" y="147088"/>
                  <a:pt x="163750" y="158287"/>
                  <a:pt x="149956" y="158287"/>
                </a:cubicBezTo>
                <a:cubicBezTo>
                  <a:pt x="136162" y="158287"/>
                  <a:pt x="124964" y="147088"/>
                  <a:pt x="124964" y="133294"/>
                </a:cubicBezTo>
                <a:cubicBezTo>
                  <a:pt x="124964" y="119501"/>
                  <a:pt x="136162" y="108302"/>
                  <a:pt x="149956" y="108302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279627" y="2150484"/>
            <a:ext cx="879743" cy="319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99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Scope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68723" y="2772525"/>
            <a:ext cx="3341248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9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กำหนดขอบเขตของปัญหา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68723" y="3163522"/>
            <a:ext cx="3261271" cy="746449"/>
          </a:xfrm>
          <a:custGeom>
            <a:avLst/>
            <a:gdLst/>
            <a:ahLst/>
            <a:cxnLst/>
            <a:rect l="l" t="t" r="r" b="b"/>
            <a:pathLst>
              <a:path w="3261271" h="746449">
                <a:moveTo>
                  <a:pt x="0" y="0"/>
                </a:moveTo>
                <a:lnTo>
                  <a:pt x="3261271" y="0"/>
                </a:lnTo>
                <a:lnTo>
                  <a:pt x="3261271" y="746449"/>
                </a:lnTo>
                <a:lnTo>
                  <a:pt x="0" y="746449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10904" y="3305703"/>
            <a:ext cx="304800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พื้นที่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10904" y="3554519"/>
            <a:ext cx="304800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2D2D2D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จังหวัด/อำเภอ/ชุมชน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8723" y="4016606"/>
            <a:ext cx="3261271" cy="746449"/>
          </a:xfrm>
          <a:custGeom>
            <a:avLst/>
            <a:gdLst/>
            <a:ahLst/>
            <a:cxnLst/>
            <a:rect l="l" t="t" r="r" b="b"/>
            <a:pathLst>
              <a:path w="3261271" h="746449">
                <a:moveTo>
                  <a:pt x="0" y="0"/>
                </a:moveTo>
                <a:lnTo>
                  <a:pt x="3261271" y="0"/>
                </a:lnTo>
                <a:lnTo>
                  <a:pt x="3261271" y="746449"/>
                </a:lnTo>
                <a:lnTo>
                  <a:pt x="0" y="746449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10904" y="4158787"/>
            <a:ext cx="304800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ระยะเวลา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10904" y="4407603"/>
            <a:ext cx="304800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2D2D2D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ช่วงปีที่ศึกษา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68723" y="4869691"/>
            <a:ext cx="3261271" cy="746449"/>
          </a:xfrm>
          <a:custGeom>
            <a:avLst/>
            <a:gdLst/>
            <a:ahLst/>
            <a:cxnLst/>
            <a:rect l="l" t="t" r="r" b="b"/>
            <a:pathLst>
              <a:path w="3261271" h="746449">
                <a:moveTo>
                  <a:pt x="0" y="0"/>
                </a:moveTo>
                <a:lnTo>
                  <a:pt x="3261271" y="0"/>
                </a:lnTo>
                <a:lnTo>
                  <a:pt x="3261271" y="746449"/>
                </a:lnTo>
                <a:lnTo>
                  <a:pt x="0" y="746449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10904" y="5011872"/>
            <a:ext cx="304800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ประเด็น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10904" y="5260688"/>
            <a:ext cx="304800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2D2D2D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มิติที่จะวิเคราะห์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254870" y="1777259"/>
            <a:ext cx="3687813" cy="4052152"/>
          </a:xfrm>
          <a:custGeom>
            <a:avLst/>
            <a:gdLst/>
            <a:ahLst/>
            <a:cxnLst/>
            <a:rect l="l" t="t" r="r" b="b"/>
            <a:pathLst>
              <a:path w="3687813" h="4052152">
                <a:moveTo>
                  <a:pt x="0" y="0"/>
                </a:moveTo>
                <a:lnTo>
                  <a:pt x="3687813" y="0"/>
                </a:lnTo>
                <a:lnTo>
                  <a:pt x="3687813" y="4052152"/>
                </a:lnTo>
                <a:lnTo>
                  <a:pt x="0" y="40521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4254870" y="1777259"/>
            <a:ext cx="3687813" cy="71090"/>
          </a:xfrm>
          <a:custGeom>
            <a:avLst/>
            <a:gdLst/>
            <a:ahLst/>
            <a:cxnLst/>
            <a:rect l="l" t="t" r="r" b="b"/>
            <a:pathLst>
              <a:path w="3687813" h="71090">
                <a:moveTo>
                  <a:pt x="0" y="0"/>
                </a:moveTo>
                <a:lnTo>
                  <a:pt x="3687813" y="0"/>
                </a:lnTo>
                <a:lnTo>
                  <a:pt x="3687813" y="71090"/>
                </a:lnTo>
                <a:lnTo>
                  <a:pt x="0" y="7109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4468141" y="2026076"/>
            <a:ext cx="568723" cy="568723"/>
          </a:xfrm>
          <a:custGeom>
            <a:avLst/>
            <a:gdLst/>
            <a:ahLst/>
            <a:cxnLst/>
            <a:rect l="l" t="t" r="r" b="b"/>
            <a:pathLst>
              <a:path w="568723" h="568723">
                <a:moveTo>
                  <a:pt x="0" y="0"/>
                </a:moveTo>
                <a:lnTo>
                  <a:pt x="568723" y="0"/>
                </a:lnTo>
                <a:lnTo>
                  <a:pt x="568723" y="568723"/>
                </a:lnTo>
                <a:lnTo>
                  <a:pt x="0" y="568723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4588106" y="2177143"/>
            <a:ext cx="333236" cy="266589"/>
          </a:xfrm>
          <a:custGeom>
            <a:avLst/>
            <a:gdLst/>
            <a:ahLst/>
            <a:cxnLst/>
            <a:rect l="l" t="t" r="r" b="b"/>
            <a:pathLst>
              <a:path w="333236" h="266589">
                <a:moveTo>
                  <a:pt x="166618" y="8331"/>
                </a:moveTo>
                <a:cubicBezTo>
                  <a:pt x="196505" y="8331"/>
                  <a:pt x="220769" y="32595"/>
                  <a:pt x="220769" y="62482"/>
                </a:cubicBezTo>
                <a:cubicBezTo>
                  <a:pt x="220769" y="92368"/>
                  <a:pt x="196505" y="116633"/>
                  <a:pt x="166618" y="116633"/>
                </a:cubicBezTo>
                <a:cubicBezTo>
                  <a:pt x="136731" y="116633"/>
                  <a:pt x="112467" y="92368"/>
                  <a:pt x="112467" y="62482"/>
                </a:cubicBezTo>
                <a:cubicBezTo>
                  <a:pt x="112467" y="32595"/>
                  <a:pt x="136731" y="8331"/>
                  <a:pt x="166618" y="8331"/>
                </a:cubicBezTo>
                <a:close/>
                <a:moveTo>
                  <a:pt x="49985" y="45820"/>
                </a:moveTo>
                <a:cubicBezTo>
                  <a:pt x="70676" y="45820"/>
                  <a:pt x="87474" y="62618"/>
                  <a:pt x="87474" y="83309"/>
                </a:cubicBezTo>
                <a:cubicBezTo>
                  <a:pt x="87474" y="104000"/>
                  <a:pt x="70676" y="120798"/>
                  <a:pt x="49985" y="120798"/>
                </a:cubicBezTo>
                <a:cubicBezTo>
                  <a:pt x="29295" y="120798"/>
                  <a:pt x="12496" y="104000"/>
                  <a:pt x="12496" y="83309"/>
                </a:cubicBezTo>
                <a:cubicBezTo>
                  <a:pt x="12496" y="62618"/>
                  <a:pt x="29295" y="45820"/>
                  <a:pt x="49985" y="45820"/>
                </a:cubicBezTo>
                <a:close/>
                <a:moveTo>
                  <a:pt x="0" y="216603"/>
                </a:moveTo>
                <a:cubicBezTo>
                  <a:pt x="0" y="179791"/>
                  <a:pt x="29835" y="149956"/>
                  <a:pt x="66647" y="149956"/>
                </a:cubicBezTo>
                <a:cubicBezTo>
                  <a:pt x="73312" y="149956"/>
                  <a:pt x="79768" y="150946"/>
                  <a:pt x="85860" y="152768"/>
                </a:cubicBezTo>
                <a:cubicBezTo>
                  <a:pt x="68730" y="171929"/>
                  <a:pt x="58316" y="197234"/>
                  <a:pt x="58316" y="224934"/>
                </a:cubicBezTo>
                <a:lnTo>
                  <a:pt x="58316" y="233265"/>
                </a:lnTo>
                <a:cubicBezTo>
                  <a:pt x="58316" y="239201"/>
                  <a:pt x="59566" y="244824"/>
                  <a:pt x="61805" y="249927"/>
                </a:cubicBezTo>
                <a:lnTo>
                  <a:pt x="16662" y="249927"/>
                </a:lnTo>
                <a:cubicBezTo>
                  <a:pt x="7446" y="249927"/>
                  <a:pt x="0" y="242481"/>
                  <a:pt x="0" y="233265"/>
                </a:cubicBezTo>
                <a:lnTo>
                  <a:pt x="0" y="216603"/>
                </a:lnTo>
                <a:close/>
                <a:moveTo>
                  <a:pt x="271431" y="249927"/>
                </a:moveTo>
                <a:cubicBezTo>
                  <a:pt x="273670" y="244824"/>
                  <a:pt x="274920" y="239201"/>
                  <a:pt x="274920" y="233265"/>
                </a:cubicBezTo>
                <a:lnTo>
                  <a:pt x="274920" y="224934"/>
                </a:lnTo>
                <a:cubicBezTo>
                  <a:pt x="274920" y="197234"/>
                  <a:pt x="264506" y="171929"/>
                  <a:pt x="247376" y="152768"/>
                </a:cubicBezTo>
                <a:cubicBezTo>
                  <a:pt x="253468" y="150946"/>
                  <a:pt x="259924" y="149956"/>
                  <a:pt x="266589" y="149956"/>
                </a:cubicBezTo>
                <a:cubicBezTo>
                  <a:pt x="303401" y="149956"/>
                  <a:pt x="333236" y="179791"/>
                  <a:pt x="333236" y="216603"/>
                </a:cubicBezTo>
                <a:lnTo>
                  <a:pt x="333236" y="233265"/>
                </a:lnTo>
                <a:cubicBezTo>
                  <a:pt x="333236" y="242481"/>
                  <a:pt x="325790" y="249927"/>
                  <a:pt x="316574" y="249927"/>
                </a:cubicBezTo>
                <a:lnTo>
                  <a:pt x="271431" y="249927"/>
                </a:lnTo>
                <a:close/>
                <a:moveTo>
                  <a:pt x="245762" y="83309"/>
                </a:moveTo>
                <a:cubicBezTo>
                  <a:pt x="245762" y="62618"/>
                  <a:pt x="262560" y="45820"/>
                  <a:pt x="283251" y="45820"/>
                </a:cubicBezTo>
                <a:cubicBezTo>
                  <a:pt x="303942" y="45820"/>
                  <a:pt x="320740" y="62618"/>
                  <a:pt x="320740" y="83309"/>
                </a:cubicBezTo>
                <a:cubicBezTo>
                  <a:pt x="320740" y="104000"/>
                  <a:pt x="303942" y="120798"/>
                  <a:pt x="283251" y="120798"/>
                </a:cubicBezTo>
                <a:cubicBezTo>
                  <a:pt x="262560" y="120798"/>
                  <a:pt x="245762" y="104000"/>
                  <a:pt x="245762" y="83309"/>
                </a:cubicBezTo>
                <a:close/>
                <a:moveTo>
                  <a:pt x="83309" y="224934"/>
                </a:moveTo>
                <a:cubicBezTo>
                  <a:pt x="83309" y="178906"/>
                  <a:pt x="120590" y="141625"/>
                  <a:pt x="166618" y="141625"/>
                </a:cubicBezTo>
                <a:cubicBezTo>
                  <a:pt x="212646" y="141625"/>
                  <a:pt x="249927" y="178906"/>
                  <a:pt x="249927" y="224934"/>
                </a:cubicBezTo>
                <a:lnTo>
                  <a:pt x="249927" y="233265"/>
                </a:lnTo>
                <a:cubicBezTo>
                  <a:pt x="249927" y="242481"/>
                  <a:pt x="242481" y="249927"/>
                  <a:pt x="233265" y="249927"/>
                </a:cubicBezTo>
                <a:lnTo>
                  <a:pt x="99971" y="249927"/>
                </a:lnTo>
                <a:cubicBezTo>
                  <a:pt x="90755" y="249927"/>
                  <a:pt x="83309" y="242481"/>
                  <a:pt x="83309" y="233265"/>
                </a:cubicBezTo>
                <a:lnTo>
                  <a:pt x="83309" y="224934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5179045" y="2150484"/>
            <a:ext cx="1688397" cy="319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99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Target Group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468141" y="2772525"/>
            <a:ext cx="3341248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9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ระบุกลุ่มเป้าหมาย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468141" y="3163522"/>
            <a:ext cx="3261271" cy="746449"/>
          </a:xfrm>
          <a:custGeom>
            <a:avLst/>
            <a:gdLst/>
            <a:ahLst/>
            <a:cxnLst/>
            <a:rect l="l" t="t" r="r" b="b"/>
            <a:pathLst>
              <a:path w="3261271" h="746449">
                <a:moveTo>
                  <a:pt x="0" y="0"/>
                </a:moveTo>
                <a:lnTo>
                  <a:pt x="3261271" y="0"/>
                </a:lnTo>
                <a:lnTo>
                  <a:pt x="3261271" y="746449"/>
                </a:lnTo>
                <a:lnTo>
                  <a:pt x="0" y="746449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4610322" y="3305703"/>
            <a:ext cx="304800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ประชากร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610322" y="3554519"/>
            <a:ext cx="304800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2D2D2D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อายุ/เพศ/อาชีพ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468141" y="4016606"/>
            <a:ext cx="3261271" cy="746449"/>
          </a:xfrm>
          <a:custGeom>
            <a:avLst/>
            <a:gdLst/>
            <a:ahLst/>
            <a:cxnLst/>
            <a:rect l="l" t="t" r="r" b="b"/>
            <a:pathLst>
              <a:path w="3261271" h="746449">
                <a:moveTo>
                  <a:pt x="0" y="0"/>
                </a:moveTo>
                <a:lnTo>
                  <a:pt x="3261271" y="0"/>
                </a:lnTo>
                <a:lnTo>
                  <a:pt x="3261271" y="746449"/>
                </a:lnTo>
                <a:lnTo>
                  <a:pt x="0" y="746449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4610322" y="4158787"/>
            <a:ext cx="304800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ผู้รับผลกระทบ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610322" y="4407603"/>
            <a:ext cx="304800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2D2D2D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โดยตรง/โดยอ้อม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468141" y="4869691"/>
            <a:ext cx="3261271" cy="746449"/>
          </a:xfrm>
          <a:custGeom>
            <a:avLst/>
            <a:gdLst/>
            <a:ahLst/>
            <a:cxnLst/>
            <a:rect l="l" t="t" r="r" b="b"/>
            <a:pathLst>
              <a:path w="3261271" h="746449">
                <a:moveTo>
                  <a:pt x="0" y="0"/>
                </a:moveTo>
                <a:lnTo>
                  <a:pt x="3261271" y="0"/>
                </a:lnTo>
                <a:lnTo>
                  <a:pt x="3261271" y="746449"/>
                </a:lnTo>
                <a:lnTo>
                  <a:pt x="0" y="746449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4610322" y="5011872"/>
            <a:ext cx="304800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ผู้ให้บริการ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610322" y="5260688"/>
            <a:ext cx="304800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2D2D2D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หน่วยงานที่เกี่ยวข้อง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154289" y="1777259"/>
            <a:ext cx="3687813" cy="4052152"/>
          </a:xfrm>
          <a:custGeom>
            <a:avLst/>
            <a:gdLst/>
            <a:ahLst/>
            <a:cxnLst/>
            <a:rect l="l" t="t" r="r" b="b"/>
            <a:pathLst>
              <a:path w="3687813" h="4052152">
                <a:moveTo>
                  <a:pt x="0" y="0"/>
                </a:moveTo>
                <a:lnTo>
                  <a:pt x="3687813" y="0"/>
                </a:lnTo>
                <a:lnTo>
                  <a:pt x="3687813" y="4052152"/>
                </a:lnTo>
                <a:lnTo>
                  <a:pt x="0" y="40521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8154289" y="1777259"/>
            <a:ext cx="3687813" cy="71090"/>
          </a:xfrm>
          <a:custGeom>
            <a:avLst/>
            <a:gdLst/>
            <a:ahLst/>
            <a:cxnLst/>
            <a:rect l="l" t="t" r="r" b="b"/>
            <a:pathLst>
              <a:path w="3687813" h="71090">
                <a:moveTo>
                  <a:pt x="0" y="0"/>
                </a:moveTo>
                <a:lnTo>
                  <a:pt x="3687813" y="0"/>
                </a:lnTo>
                <a:lnTo>
                  <a:pt x="3687813" y="71090"/>
                </a:lnTo>
                <a:lnTo>
                  <a:pt x="0" y="7109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8367560" y="2026076"/>
            <a:ext cx="568723" cy="568723"/>
          </a:xfrm>
          <a:custGeom>
            <a:avLst/>
            <a:gdLst/>
            <a:ahLst/>
            <a:cxnLst/>
            <a:rect l="l" t="t" r="r" b="b"/>
            <a:pathLst>
              <a:path w="568723" h="568723">
                <a:moveTo>
                  <a:pt x="0" y="0"/>
                </a:moveTo>
                <a:lnTo>
                  <a:pt x="568723" y="0"/>
                </a:lnTo>
                <a:lnTo>
                  <a:pt x="568723" y="568723"/>
                </a:lnTo>
                <a:lnTo>
                  <a:pt x="0" y="568723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8520848" y="2177143"/>
            <a:ext cx="266589" cy="266589"/>
          </a:xfrm>
          <a:custGeom>
            <a:avLst/>
            <a:gdLst/>
            <a:ahLst/>
            <a:cxnLst/>
            <a:rect l="l" t="t" r="r" b="b"/>
            <a:pathLst>
              <a:path w="266589" h="266589">
                <a:moveTo>
                  <a:pt x="16662" y="16662"/>
                </a:moveTo>
                <a:cubicBezTo>
                  <a:pt x="25878" y="16662"/>
                  <a:pt x="33324" y="24108"/>
                  <a:pt x="33324" y="33324"/>
                </a:cubicBezTo>
                <a:lnTo>
                  <a:pt x="33324" y="208273"/>
                </a:lnTo>
                <a:cubicBezTo>
                  <a:pt x="33324" y="212855"/>
                  <a:pt x="37073" y="216603"/>
                  <a:pt x="41655" y="216603"/>
                </a:cubicBezTo>
                <a:lnTo>
                  <a:pt x="249927" y="216603"/>
                </a:lnTo>
                <a:cubicBezTo>
                  <a:pt x="259143" y="216603"/>
                  <a:pt x="266589" y="224049"/>
                  <a:pt x="266589" y="233265"/>
                </a:cubicBezTo>
                <a:cubicBezTo>
                  <a:pt x="266589" y="242481"/>
                  <a:pt x="259143" y="249927"/>
                  <a:pt x="249927" y="249927"/>
                </a:cubicBezTo>
                <a:lnTo>
                  <a:pt x="41655" y="249927"/>
                </a:lnTo>
                <a:cubicBezTo>
                  <a:pt x="18640" y="249927"/>
                  <a:pt x="0" y="231287"/>
                  <a:pt x="0" y="208273"/>
                </a:cubicBezTo>
                <a:lnTo>
                  <a:pt x="0" y="33324"/>
                </a:lnTo>
                <a:cubicBezTo>
                  <a:pt x="0" y="24108"/>
                  <a:pt x="7446" y="16662"/>
                  <a:pt x="16662" y="16662"/>
                </a:cubicBezTo>
                <a:close/>
                <a:moveTo>
                  <a:pt x="66647" y="49985"/>
                </a:moveTo>
                <a:cubicBezTo>
                  <a:pt x="66647" y="40769"/>
                  <a:pt x="74093" y="33324"/>
                  <a:pt x="83309" y="33324"/>
                </a:cubicBezTo>
                <a:lnTo>
                  <a:pt x="183280" y="33324"/>
                </a:lnTo>
                <a:cubicBezTo>
                  <a:pt x="192496" y="33324"/>
                  <a:pt x="199942" y="40769"/>
                  <a:pt x="199942" y="49985"/>
                </a:cubicBezTo>
                <a:cubicBezTo>
                  <a:pt x="199942" y="59201"/>
                  <a:pt x="192496" y="66647"/>
                  <a:pt x="183280" y="66647"/>
                </a:cubicBezTo>
                <a:lnTo>
                  <a:pt x="83309" y="66647"/>
                </a:lnTo>
                <a:cubicBezTo>
                  <a:pt x="74093" y="66647"/>
                  <a:pt x="66647" y="59201"/>
                  <a:pt x="66647" y="49985"/>
                </a:cubicBezTo>
                <a:close/>
                <a:moveTo>
                  <a:pt x="83309" y="91640"/>
                </a:moveTo>
                <a:lnTo>
                  <a:pt x="149956" y="91640"/>
                </a:lnTo>
                <a:cubicBezTo>
                  <a:pt x="159172" y="91640"/>
                  <a:pt x="166618" y="99086"/>
                  <a:pt x="166618" y="108302"/>
                </a:cubicBezTo>
                <a:cubicBezTo>
                  <a:pt x="166618" y="117518"/>
                  <a:pt x="159172" y="124964"/>
                  <a:pt x="149956" y="124964"/>
                </a:cubicBezTo>
                <a:lnTo>
                  <a:pt x="83309" y="124964"/>
                </a:lnTo>
                <a:cubicBezTo>
                  <a:pt x="74093" y="124964"/>
                  <a:pt x="66647" y="117518"/>
                  <a:pt x="66647" y="108302"/>
                </a:cubicBezTo>
                <a:cubicBezTo>
                  <a:pt x="66647" y="99086"/>
                  <a:pt x="74093" y="91640"/>
                  <a:pt x="83309" y="91640"/>
                </a:cubicBezTo>
                <a:close/>
                <a:moveTo>
                  <a:pt x="83309" y="149956"/>
                </a:moveTo>
                <a:lnTo>
                  <a:pt x="216603" y="149956"/>
                </a:lnTo>
                <a:cubicBezTo>
                  <a:pt x="225820" y="149956"/>
                  <a:pt x="233265" y="157402"/>
                  <a:pt x="233265" y="166618"/>
                </a:cubicBezTo>
                <a:cubicBezTo>
                  <a:pt x="233265" y="175834"/>
                  <a:pt x="225820" y="183280"/>
                  <a:pt x="216603" y="183280"/>
                </a:cubicBezTo>
                <a:lnTo>
                  <a:pt x="83309" y="183280"/>
                </a:lnTo>
                <a:cubicBezTo>
                  <a:pt x="74093" y="183280"/>
                  <a:pt x="66647" y="175834"/>
                  <a:pt x="66647" y="166618"/>
                </a:cubicBezTo>
                <a:cubicBezTo>
                  <a:pt x="66647" y="157402"/>
                  <a:pt x="74093" y="149956"/>
                  <a:pt x="83309" y="149956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9078464" y="2150484"/>
            <a:ext cx="1119673" cy="319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99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Baseline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367560" y="2772525"/>
            <a:ext cx="3341248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9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ข้อมูลพื้นฐาน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367560" y="3163522"/>
            <a:ext cx="3261271" cy="746449"/>
          </a:xfrm>
          <a:custGeom>
            <a:avLst/>
            <a:gdLst/>
            <a:ahLst/>
            <a:cxnLst/>
            <a:rect l="l" t="t" r="r" b="b"/>
            <a:pathLst>
              <a:path w="3261271" h="746449">
                <a:moveTo>
                  <a:pt x="0" y="0"/>
                </a:moveTo>
                <a:lnTo>
                  <a:pt x="3261271" y="0"/>
                </a:lnTo>
                <a:lnTo>
                  <a:pt x="3261271" y="746449"/>
                </a:lnTo>
                <a:lnTo>
                  <a:pt x="0" y="746449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8509741" y="3305703"/>
            <a:ext cx="304800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สถานการณ์ปัจจุบัน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509741" y="3554519"/>
            <a:ext cx="304800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2D2D2D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ตัวเลขล่าสุด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367560" y="4016606"/>
            <a:ext cx="3261271" cy="746449"/>
          </a:xfrm>
          <a:custGeom>
            <a:avLst/>
            <a:gdLst/>
            <a:ahLst/>
            <a:cxnLst/>
            <a:rect l="l" t="t" r="r" b="b"/>
            <a:pathLst>
              <a:path w="3261271" h="746449">
                <a:moveTo>
                  <a:pt x="0" y="0"/>
                </a:moveTo>
                <a:lnTo>
                  <a:pt x="3261271" y="0"/>
                </a:lnTo>
                <a:lnTo>
                  <a:pt x="3261271" y="746449"/>
                </a:lnTo>
                <a:lnTo>
                  <a:pt x="0" y="746449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8509741" y="4158787"/>
            <a:ext cx="304800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แนวโน้ม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509741" y="4407603"/>
            <a:ext cx="304800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2D2D2D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เพิ่ม/ลด/คงที่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367560" y="4869691"/>
            <a:ext cx="3261271" cy="746449"/>
          </a:xfrm>
          <a:custGeom>
            <a:avLst/>
            <a:gdLst/>
            <a:ahLst/>
            <a:cxnLst/>
            <a:rect l="l" t="t" r="r" b="b"/>
            <a:pathLst>
              <a:path w="3261271" h="746449">
                <a:moveTo>
                  <a:pt x="0" y="0"/>
                </a:moveTo>
                <a:lnTo>
                  <a:pt x="3261271" y="0"/>
                </a:lnTo>
                <a:lnTo>
                  <a:pt x="3261271" y="746449"/>
                </a:lnTo>
                <a:lnTo>
                  <a:pt x="0" y="746449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8509741" y="5011872"/>
            <a:ext cx="304800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เปรียบเทียบ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509741" y="5260688"/>
            <a:ext cx="304800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2D2D2D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กับพื้นที่/เกณฑ์อื่น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355452" y="6007137"/>
            <a:ext cx="11481096" cy="853085"/>
          </a:xfrm>
          <a:custGeom>
            <a:avLst/>
            <a:gdLst/>
            <a:ahLst/>
            <a:cxnLst/>
            <a:rect l="l" t="t" r="r" b="b"/>
            <a:pathLst>
              <a:path w="11481096" h="853085">
                <a:moveTo>
                  <a:pt x="0" y="0"/>
                </a:moveTo>
                <a:lnTo>
                  <a:pt x="11481096" y="0"/>
                </a:lnTo>
                <a:lnTo>
                  <a:pt x="11481096" y="853085"/>
                </a:lnTo>
                <a:lnTo>
                  <a:pt x="0" y="85308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568723" y="6300276"/>
            <a:ext cx="266589" cy="266589"/>
          </a:xfrm>
          <a:custGeom>
            <a:avLst/>
            <a:gdLst/>
            <a:ahLst/>
            <a:cxnLst/>
            <a:rect l="l" t="t" r="r" b="b"/>
            <a:pathLst>
              <a:path w="266589" h="266589">
                <a:moveTo>
                  <a:pt x="133294" y="0"/>
                </a:moveTo>
                <a:cubicBezTo>
                  <a:pt x="140948" y="0"/>
                  <a:pt x="147978" y="4218"/>
                  <a:pt x="151622" y="10934"/>
                </a:cubicBezTo>
                <a:lnTo>
                  <a:pt x="264090" y="219207"/>
                </a:lnTo>
                <a:cubicBezTo>
                  <a:pt x="267578" y="225663"/>
                  <a:pt x="267422" y="233474"/>
                  <a:pt x="263673" y="239774"/>
                </a:cubicBezTo>
                <a:cubicBezTo>
                  <a:pt x="259924" y="246074"/>
                  <a:pt x="253103" y="249927"/>
                  <a:pt x="245762" y="249927"/>
                </a:cubicBezTo>
                <a:lnTo>
                  <a:pt x="20827" y="249927"/>
                </a:lnTo>
                <a:cubicBezTo>
                  <a:pt x="13486" y="249927"/>
                  <a:pt x="6717" y="246074"/>
                  <a:pt x="2916" y="239774"/>
                </a:cubicBezTo>
                <a:cubicBezTo>
                  <a:pt x="-885" y="233474"/>
                  <a:pt x="-989" y="225663"/>
                  <a:pt x="2499" y="219207"/>
                </a:cubicBezTo>
                <a:lnTo>
                  <a:pt x="114966" y="10934"/>
                </a:lnTo>
                <a:cubicBezTo>
                  <a:pt x="118611" y="4218"/>
                  <a:pt x="125640" y="0"/>
                  <a:pt x="133294" y="0"/>
                </a:cubicBezTo>
                <a:close/>
                <a:moveTo>
                  <a:pt x="133294" y="87474"/>
                </a:moveTo>
                <a:cubicBezTo>
                  <a:pt x="126369" y="87474"/>
                  <a:pt x="120798" y="93046"/>
                  <a:pt x="120798" y="99971"/>
                </a:cubicBezTo>
                <a:lnTo>
                  <a:pt x="120798" y="158287"/>
                </a:lnTo>
                <a:cubicBezTo>
                  <a:pt x="120798" y="165212"/>
                  <a:pt x="126369" y="170784"/>
                  <a:pt x="133294" y="170784"/>
                </a:cubicBezTo>
                <a:cubicBezTo>
                  <a:pt x="140220" y="170784"/>
                  <a:pt x="145791" y="165212"/>
                  <a:pt x="145791" y="158287"/>
                </a:cubicBezTo>
                <a:lnTo>
                  <a:pt x="145791" y="99971"/>
                </a:lnTo>
                <a:cubicBezTo>
                  <a:pt x="145791" y="93046"/>
                  <a:pt x="140220" y="87474"/>
                  <a:pt x="133294" y="87474"/>
                </a:cubicBezTo>
                <a:close/>
                <a:moveTo>
                  <a:pt x="147197" y="199942"/>
                </a:moveTo>
                <a:cubicBezTo>
                  <a:pt x="147513" y="194781"/>
                  <a:pt x="144939" y="189872"/>
                  <a:pt x="140516" y="187196"/>
                </a:cubicBezTo>
                <a:cubicBezTo>
                  <a:pt x="136092" y="184520"/>
                  <a:pt x="130549" y="184520"/>
                  <a:pt x="126125" y="187196"/>
                </a:cubicBezTo>
                <a:cubicBezTo>
                  <a:pt x="121702" y="189872"/>
                  <a:pt x="119128" y="194781"/>
                  <a:pt x="119444" y="199942"/>
                </a:cubicBezTo>
                <a:cubicBezTo>
                  <a:pt x="119128" y="205102"/>
                  <a:pt x="121702" y="210012"/>
                  <a:pt x="126125" y="212687"/>
                </a:cubicBezTo>
                <a:cubicBezTo>
                  <a:pt x="130549" y="215363"/>
                  <a:pt x="136092" y="215363"/>
                  <a:pt x="140516" y="212687"/>
                </a:cubicBezTo>
                <a:cubicBezTo>
                  <a:pt x="144939" y="210012"/>
                  <a:pt x="147513" y="205102"/>
                  <a:pt x="147197" y="199942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1008595" y="6309163"/>
            <a:ext cx="4425376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หลีกเลี่ยงการกำหนดปัญหากว้างเกินไป หรือแคบเกินไป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0871941" y="6184863"/>
            <a:ext cx="79088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120" dirty="0">
                <a:solidFill>
                  <a:srgbClr val="F5F1EB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เวลา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0836396" y="6398134"/>
            <a:ext cx="826426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679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90 นาที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4650" y="379115"/>
            <a:ext cx="68930" cy="551440"/>
          </a:xfrm>
          <a:custGeom>
            <a:avLst/>
            <a:gdLst/>
            <a:ahLst/>
            <a:cxnLst/>
            <a:rect l="l" t="t" r="r" b="b"/>
            <a:pathLst>
              <a:path w="68930" h="551440">
                <a:moveTo>
                  <a:pt x="0" y="0"/>
                </a:moveTo>
                <a:lnTo>
                  <a:pt x="68930" y="0"/>
                </a:lnTo>
                <a:lnTo>
                  <a:pt x="68930" y="551440"/>
                </a:lnTo>
                <a:lnTo>
                  <a:pt x="0" y="55144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51440" y="344650"/>
            <a:ext cx="5402392" cy="20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b="1" kern="0" spc="54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TEMPLATE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51440" y="551440"/>
            <a:ext cx="5540252" cy="413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57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 Statement Template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44650" y="1171811"/>
            <a:ext cx="11588862" cy="241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ทำให้โจทย์คมและวัดได้ด้วยโครงสร้างที่ชัดเจน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44650" y="1619857"/>
            <a:ext cx="7160970" cy="4928392"/>
          </a:xfrm>
          <a:custGeom>
            <a:avLst/>
            <a:gdLst/>
            <a:ahLst/>
            <a:cxnLst/>
            <a:rect l="l" t="t" r="r" b="b"/>
            <a:pathLst>
              <a:path w="7160107" h="5238683">
                <a:moveTo>
                  <a:pt x="0" y="0"/>
                </a:moveTo>
                <a:lnTo>
                  <a:pt x="7160107" y="0"/>
                </a:lnTo>
                <a:lnTo>
                  <a:pt x="7160107" y="5238683"/>
                </a:lnTo>
                <a:lnTo>
                  <a:pt x="0" y="523868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77317" y="1846724"/>
            <a:ext cx="206815" cy="194542"/>
          </a:xfrm>
          <a:custGeom>
            <a:avLst/>
            <a:gdLst/>
            <a:ahLst/>
            <a:cxnLst/>
            <a:rect l="l" t="t" r="r" b="b"/>
            <a:pathLst>
              <a:path w="206790" h="206790">
                <a:moveTo>
                  <a:pt x="90471" y="0"/>
                </a:moveTo>
                <a:cubicBezTo>
                  <a:pt x="104728" y="0"/>
                  <a:pt x="116319" y="8684"/>
                  <a:pt x="116319" y="19387"/>
                </a:cubicBezTo>
                <a:cubicBezTo>
                  <a:pt x="116319" y="23587"/>
                  <a:pt x="114542" y="27464"/>
                  <a:pt x="111473" y="30655"/>
                </a:cubicBezTo>
                <a:cubicBezTo>
                  <a:pt x="108807" y="33442"/>
                  <a:pt x="106626" y="36834"/>
                  <a:pt x="106626" y="40712"/>
                </a:cubicBezTo>
                <a:cubicBezTo>
                  <a:pt x="106626" y="46770"/>
                  <a:pt x="111554" y="51698"/>
                  <a:pt x="117612" y="51698"/>
                </a:cubicBezTo>
                <a:lnTo>
                  <a:pt x="135706" y="51698"/>
                </a:lnTo>
                <a:cubicBezTo>
                  <a:pt x="146409" y="51698"/>
                  <a:pt x="155093" y="60381"/>
                  <a:pt x="155093" y="71084"/>
                </a:cubicBezTo>
                <a:lnTo>
                  <a:pt x="155093" y="89178"/>
                </a:lnTo>
                <a:cubicBezTo>
                  <a:pt x="155093" y="95237"/>
                  <a:pt x="160020" y="100164"/>
                  <a:pt x="166078" y="100164"/>
                </a:cubicBezTo>
                <a:cubicBezTo>
                  <a:pt x="169915" y="100164"/>
                  <a:pt x="173348" y="97983"/>
                  <a:pt x="176135" y="95317"/>
                </a:cubicBezTo>
                <a:cubicBezTo>
                  <a:pt x="179326" y="92288"/>
                  <a:pt x="183203" y="90471"/>
                  <a:pt x="187404" y="90471"/>
                </a:cubicBezTo>
                <a:cubicBezTo>
                  <a:pt x="198107" y="90471"/>
                  <a:pt x="206790" y="102062"/>
                  <a:pt x="206790" y="116319"/>
                </a:cubicBezTo>
                <a:cubicBezTo>
                  <a:pt x="206790" y="130577"/>
                  <a:pt x="198107" y="142168"/>
                  <a:pt x="187404" y="142168"/>
                </a:cubicBezTo>
                <a:cubicBezTo>
                  <a:pt x="183203" y="142168"/>
                  <a:pt x="179285" y="140391"/>
                  <a:pt x="176135" y="137322"/>
                </a:cubicBezTo>
                <a:cubicBezTo>
                  <a:pt x="173348" y="134656"/>
                  <a:pt x="169956" y="132475"/>
                  <a:pt x="166078" y="132475"/>
                </a:cubicBezTo>
                <a:cubicBezTo>
                  <a:pt x="160020" y="132475"/>
                  <a:pt x="155093" y="137402"/>
                  <a:pt x="155093" y="143461"/>
                </a:cubicBezTo>
                <a:lnTo>
                  <a:pt x="155093" y="187404"/>
                </a:lnTo>
                <a:cubicBezTo>
                  <a:pt x="155093" y="198107"/>
                  <a:pt x="146409" y="206790"/>
                  <a:pt x="135706" y="206790"/>
                </a:cubicBezTo>
                <a:lnTo>
                  <a:pt x="112765" y="206790"/>
                </a:lnTo>
                <a:cubicBezTo>
                  <a:pt x="107595" y="206790"/>
                  <a:pt x="103395" y="202590"/>
                  <a:pt x="103395" y="197420"/>
                </a:cubicBezTo>
                <a:cubicBezTo>
                  <a:pt x="103395" y="193704"/>
                  <a:pt x="105738" y="190433"/>
                  <a:pt x="108726" y="188211"/>
                </a:cubicBezTo>
                <a:cubicBezTo>
                  <a:pt x="113411" y="184697"/>
                  <a:pt x="116319" y="179851"/>
                  <a:pt x="116319" y="174479"/>
                </a:cubicBezTo>
                <a:cubicBezTo>
                  <a:pt x="116319" y="163776"/>
                  <a:pt x="104728" y="155093"/>
                  <a:pt x="90471" y="155093"/>
                </a:cubicBezTo>
                <a:cubicBezTo>
                  <a:pt x="76213" y="155093"/>
                  <a:pt x="64622" y="163776"/>
                  <a:pt x="64622" y="174479"/>
                </a:cubicBezTo>
                <a:cubicBezTo>
                  <a:pt x="64622" y="179851"/>
                  <a:pt x="67530" y="184697"/>
                  <a:pt x="72215" y="188211"/>
                </a:cubicBezTo>
                <a:cubicBezTo>
                  <a:pt x="75204" y="190433"/>
                  <a:pt x="77546" y="193664"/>
                  <a:pt x="77546" y="197420"/>
                </a:cubicBezTo>
                <a:cubicBezTo>
                  <a:pt x="77546" y="202590"/>
                  <a:pt x="73346" y="206790"/>
                  <a:pt x="68176" y="206790"/>
                </a:cubicBezTo>
                <a:lnTo>
                  <a:pt x="19387" y="206790"/>
                </a:lnTo>
                <a:cubicBezTo>
                  <a:pt x="8684" y="206790"/>
                  <a:pt x="0" y="198107"/>
                  <a:pt x="0" y="187404"/>
                </a:cubicBezTo>
                <a:lnTo>
                  <a:pt x="0" y="138614"/>
                </a:lnTo>
                <a:cubicBezTo>
                  <a:pt x="0" y="133444"/>
                  <a:pt x="4200" y="129244"/>
                  <a:pt x="9370" y="129244"/>
                </a:cubicBezTo>
                <a:cubicBezTo>
                  <a:pt x="13086" y="129244"/>
                  <a:pt x="16357" y="131586"/>
                  <a:pt x="18579" y="134575"/>
                </a:cubicBezTo>
                <a:cubicBezTo>
                  <a:pt x="22093" y="139260"/>
                  <a:pt x="26939" y="142168"/>
                  <a:pt x="32311" y="142168"/>
                </a:cubicBezTo>
                <a:cubicBezTo>
                  <a:pt x="43014" y="142168"/>
                  <a:pt x="51698" y="130577"/>
                  <a:pt x="51698" y="116319"/>
                </a:cubicBezTo>
                <a:cubicBezTo>
                  <a:pt x="51698" y="102062"/>
                  <a:pt x="43014" y="90471"/>
                  <a:pt x="32311" y="90471"/>
                </a:cubicBezTo>
                <a:cubicBezTo>
                  <a:pt x="26939" y="90471"/>
                  <a:pt x="22093" y="93379"/>
                  <a:pt x="18579" y="98064"/>
                </a:cubicBezTo>
                <a:cubicBezTo>
                  <a:pt x="16357" y="101053"/>
                  <a:pt x="13126" y="103395"/>
                  <a:pt x="9370" y="103395"/>
                </a:cubicBezTo>
                <a:cubicBezTo>
                  <a:pt x="4200" y="103395"/>
                  <a:pt x="0" y="99195"/>
                  <a:pt x="0" y="94025"/>
                </a:cubicBezTo>
                <a:lnTo>
                  <a:pt x="0" y="71084"/>
                </a:lnTo>
                <a:cubicBezTo>
                  <a:pt x="0" y="60381"/>
                  <a:pt x="8684" y="51698"/>
                  <a:pt x="19387" y="51698"/>
                </a:cubicBezTo>
                <a:lnTo>
                  <a:pt x="63329" y="51698"/>
                </a:lnTo>
                <a:cubicBezTo>
                  <a:pt x="69388" y="51698"/>
                  <a:pt x="74315" y="46770"/>
                  <a:pt x="74315" y="40712"/>
                </a:cubicBezTo>
                <a:cubicBezTo>
                  <a:pt x="74315" y="36875"/>
                  <a:pt x="72134" y="33442"/>
                  <a:pt x="69469" y="30655"/>
                </a:cubicBezTo>
                <a:cubicBezTo>
                  <a:pt x="66439" y="27464"/>
                  <a:pt x="64622" y="23587"/>
                  <a:pt x="64622" y="19387"/>
                </a:cubicBezTo>
                <a:cubicBezTo>
                  <a:pt x="64622" y="8684"/>
                  <a:pt x="76213" y="0"/>
                  <a:pt x="90471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09984" y="1814399"/>
            <a:ext cx="6592229" cy="2593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28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โครงสร้าง Problem Statement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51465" y="2365501"/>
            <a:ext cx="551506" cy="518778"/>
          </a:xfrm>
          <a:custGeom>
            <a:avLst/>
            <a:gdLst/>
            <a:ahLst/>
            <a:cxnLst/>
            <a:rect l="l" t="t" r="r" b="b"/>
            <a:pathLst>
              <a:path w="551440" h="551440">
                <a:moveTo>
                  <a:pt x="0" y="0"/>
                </a:moveTo>
                <a:lnTo>
                  <a:pt x="551440" y="0"/>
                </a:lnTo>
                <a:lnTo>
                  <a:pt x="551440" y="551440"/>
                </a:lnTo>
                <a:lnTo>
                  <a:pt x="0" y="55144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85855" y="2495196"/>
            <a:ext cx="189581" cy="2593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28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240849" y="2268230"/>
            <a:ext cx="6057957" cy="713319"/>
          </a:xfrm>
          <a:custGeom>
            <a:avLst/>
            <a:gdLst/>
            <a:ahLst/>
            <a:cxnLst/>
            <a:rect l="l" t="t" r="r" b="b"/>
            <a:pathLst>
              <a:path w="6057227" h="758230">
                <a:moveTo>
                  <a:pt x="0" y="0"/>
                </a:moveTo>
                <a:lnTo>
                  <a:pt x="6057227" y="0"/>
                </a:lnTo>
                <a:lnTo>
                  <a:pt x="6057227" y="758230"/>
                </a:lnTo>
                <a:lnTo>
                  <a:pt x="0" y="75823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378726" y="2397925"/>
            <a:ext cx="5859759" cy="226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1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Target Group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378726" y="2657314"/>
            <a:ext cx="5851142" cy="1945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กลุ่มเป้าหมายที่ได้รับผลกระทบ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51465" y="3208516"/>
            <a:ext cx="551506" cy="518778"/>
          </a:xfrm>
          <a:custGeom>
            <a:avLst/>
            <a:gdLst/>
            <a:ahLst/>
            <a:cxnLst/>
            <a:rect l="l" t="t" r="r" b="b"/>
            <a:pathLst>
              <a:path w="551440" h="551440">
                <a:moveTo>
                  <a:pt x="0" y="0"/>
                </a:moveTo>
                <a:lnTo>
                  <a:pt x="551440" y="0"/>
                </a:lnTo>
                <a:lnTo>
                  <a:pt x="551440" y="551440"/>
                </a:lnTo>
                <a:lnTo>
                  <a:pt x="0" y="55144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67113" y="3338211"/>
            <a:ext cx="224050" cy="2593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28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240849" y="3111244"/>
            <a:ext cx="6057957" cy="713319"/>
          </a:xfrm>
          <a:custGeom>
            <a:avLst/>
            <a:gdLst/>
            <a:ahLst/>
            <a:cxnLst/>
            <a:rect l="l" t="t" r="r" b="b"/>
            <a:pathLst>
              <a:path w="6057227" h="758230">
                <a:moveTo>
                  <a:pt x="0" y="0"/>
                </a:moveTo>
                <a:lnTo>
                  <a:pt x="6057227" y="0"/>
                </a:lnTo>
                <a:lnTo>
                  <a:pt x="6057227" y="758230"/>
                </a:lnTo>
                <a:lnTo>
                  <a:pt x="0" y="758230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378726" y="3240940"/>
            <a:ext cx="5859759" cy="226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1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Area/Setting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378726" y="3500329"/>
            <a:ext cx="5851142" cy="1945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พื้นที่หรือบริบทของปัญหา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51465" y="4051530"/>
            <a:ext cx="551506" cy="518778"/>
          </a:xfrm>
          <a:custGeom>
            <a:avLst/>
            <a:gdLst/>
            <a:ahLst/>
            <a:cxnLst/>
            <a:rect l="l" t="t" r="r" b="b"/>
            <a:pathLst>
              <a:path w="551440" h="551440">
                <a:moveTo>
                  <a:pt x="0" y="0"/>
                </a:moveTo>
                <a:lnTo>
                  <a:pt x="551440" y="0"/>
                </a:lnTo>
                <a:lnTo>
                  <a:pt x="551440" y="551440"/>
                </a:lnTo>
                <a:lnTo>
                  <a:pt x="0" y="55144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66144" y="4181225"/>
            <a:ext cx="224050" cy="2593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28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240849" y="3954259"/>
            <a:ext cx="6057957" cy="713319"/>
          </a:xfrm>
          <a:custGeom>
            <a:avLst/>
            <a:gdLst/>
            <a:ahLst/>
            <a:cxnLst/>
            <a:rect l="l" t="t" r="r" b="b"/>
            <a:pathLst>
              <a:path w="6057227" h="758230">
                <a:moveTo>
                  <a:pt x="0" y="0"/>
                </a:moveTo>
                <a:lnTo>
                  <a:pt x="6057227" y="0"/>
                </a:lnTo>
                <a:lnTo>
                  <a:pt x="6057227" y="758230"/>
                </a:lnTo>
                <a:lnTo>
                  <a:pt x="0" y="75823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1378726" y="4083954"/>
            <a:ext cx="5859759" cy="226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1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78726" y="4343343"/>
            <a:ext cx="5851142" cy="1945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ปัญหาที่เกิดขึ้น (ใช้ตัวเลข)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51465" y="4894544"/>
            <a:ext cx="551506" cy="518778"/>
          </a:xfrm>
          <a:custGeom>
            <a:avLst/>
            <a:gdLst/>
            <a:ahLst/>
            <a:cxnLst/>
            <a:rect l="l" t="t" r="r" b="b"/>
            <a:pathLst>
              <a:path w="551440" h="551440">
                <a:moveTo>
                  <a:pt x="0" y="0"/>
                </a:moveTo>
                <a:lnTo>
                  <a:pt x="551440" y="0"/>
                </a:lnTo>
                <a:lnTo>
                  <a:pt x="551440" y="551440"/>
                </a:lnTo>
                <a:lnTo>
                  <a:pt x="0" y="55144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66251" y="5024239"/>
            <a:ext cx="224050" cy="2593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28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240849" y="4797273"/>
            <a:ext cx="6057957" cy="713319"/>
          </a:xfrm>
          <a:custGeom>
            <a:avLst/>
            <a:gdLst/>
            <a:ahLst/>
            <a:cxnLst/>
            <a:rect l="l" t="t" r="r" b="b"/>
            <a:pathLst>
              <a:path w="6057227" h="758230">
                <a:moveTo>
                  <a:pt x="0" y="0"/>
                </a:moveTo>
                <a:lnTo>
                  <a:pt x="6057227" y="0"/>
                </a:lnTo>
                <a:lnTo>
                  <a:pt x="6057227" y="758230"/>
                </a:lnTo>
                <a:lnTo>
                  <a:pt x="0" y="758230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1378726" y="4926968"/>
            <a:ext cx="5859759" cy="226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1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Impact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378726" y="5186358"/>
            <a:ext cx="5851142" cy="1945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ผลกระทบที่เกิดขึ้น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51465" y="5737559"/>
            <a:ext cx="551506" cy="518778"/>
          </a:xfrm>
          <a:custGeom>
            <a:avLst/>
            <a:gdLst/>
            <a:ahLst/>
            <a:cxnLst/>
            <a:rect l="l" t="t" r="r" b="b"/>
            <a:pathLst>
              <a:path w="551440" h="551440">
                <a:moveTo>
                  <a:pt x="0" y="0"/>
                </a:moveTo>
                <a:lnTo>
                  <a:pt x="551440" y="0"/>
                </a:lnTo>
                <a:lnTo>
                  <a:pt x="551440" y="551440"/>
                </a:lnTo>
                <a:lnTo>
                  <a:pt x="0" y="55144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767652" y="5867253"/>
            <a:ext cx="224050" cy="2593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28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378726" y="5769983"/>
            <a:ext cx="5859759" cy="226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1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Cause (Optional)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378726" y="6029371"/>
            <a:ext cx="5851142" cy="1945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dirty="0">
                <a:solidFill>
                  <a:srgbClr val="2D2D2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สาเหตุที่ทราบเบื้องต้น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712410" y="1619856"/>
            <a:ext cx="4135802" cy="2205655"/>
          </a:xfrm>
          <a:custGeom>
            <a:avLst/>
            <a:gdLst/>
            <a:ahLst/>
            <a:cxnLst/>
            <a:rect l="l" t="t" r="r" b="b"/>
            <a:pathLst>
              <a:path w="4135802" h="3101852">
                <a:moveTo>
                  <a:pt x="0" y="0"/>
                </a:moveTo>
                <a:lnTo>
                  <a:pt x="4135802" y="0"/>
                </a:lnTo>
                <a:lnTo>
                  <a:pt x="4135802" y="3101852"/>
                </a:lnTo>
                <a:lnTo>
                  <a:pt x="0" y="3101852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7970897" y="1861006"/>
            <a:ext cx="155093" cy="206790"/>
          </a:xfrm>
          <a:custGeom>
            <a:avLst/>
            <a:gdLst/>
            <a:ahLst/>
            <a:cxnLst/>
            <a:rect l="l" t="t" r="r" b="b"/>
            <a:pathLst>
              <a:path w="155093" h="206790">
                <a:moveTo>
                  <a:pt x="118298" y="155093"/>
                </a:moveTo>
                <a:cubicBezTo>
                  <a:pt x="121247" y="146086"/>
                  <a:pt x="127144" y="137927"/>
                  <a:pt x="133808" y="130900"/>
                </a:cubicBezTo>
                <a:cubicBezTo>
                  <a:pt x="147015" y="117006"/>
                  <a:pt x="155093" y="98225"/>
                  <a:pt x="155093" y="77546"/>
                </a:cubicBezTo>
                <a:cubicBezTo>
                  <a:pt x="155093" y="34734"/>
                  <a:pt x="120358" y="0"/>
                  <a:pt x="77546" y="0"/>
                </a:cubicBezTo>
                <a:cubicBezTo>
                  <a:pt x="34734" y="0"/>
                  <a:pt x="0" y="34734"/>
                  <a:pt x="0" y="77546"/>
                </a:cubicBezTo>
                <a:cubicBezTo>
                  <a:pt x="0" y="98225"/>
                  <a:pt x="8078" y="117006"/>
                  <a:pt x="21285" y="130900"/>
                </a:cubicBezTo>
                <a:cubicBezTo>
                  <a:pt x="27949" y="137927"/>
                  <a:pt x="33886" y="146086"/>
                  <a:pt x="36794" y="155093"/>
                </a:cubicBezTo>
                <a:lnTo>
                  <a:pt x="118258" y="155093"/>
                </a:lnTo>
                <a:close/>
                <a:moveTo>
                  <a:pt x="116319" y="174479"/>
                </a:moveTo>
                <a:lnTo>
                  <a:pt x="38773" y="174479"/>
                </a:lnTo>
                <a:lnTo>
                  <a:pt x="38773" y="180941"/>
                </a:lnTo>
                <a:cubicBezTo>
                  <a:pt x="38773" y="198793"/>
                  <a:pt x="53232" y="213252"/>
                  <a:pt x="71084" y="213252"/>
                </a:cubicBezTo>
                <a:lnTo>
                  <a:pt x="84008" y="213252"/>
                </a:lnTo>
                <a:cubicBezTo>
                  <a:pt x="101860" y="213252"/>
                  <a:pt x="116319" y="198793"/>
                  <a:pt x="116319" y="180941"/>
                </a:cubicBezTo>
                <a:lnTo>
                  <a:pt x="116319" y="174479"/>
                </a:lnTo>
                <a:close/>
                <a:moveTo>
                  <a:pt x="74315" y="45235"/>
                </a:moveTo>
                <a:cubicBezTo>
                  <a:pt x="58240" y="45235"/>
                  <a:pt x="45235" y="58240"/>
                  <a:pt x="45235" y="74315"/>
                </a:cubicBezTo>
                <a:cubicBezTo>
                  <a:pt x="45235" y="79687"/>
                  <a:pt x="40914" y="84008"/>
                  <a:pt x="35542" y="84008"/>
                </a:cubicBezTo>
                <a:cubicBezTo>
                  <a:pt x="30170" y="84008"/>
                  <a:pt x="25849" y="79687"/>
                  <a:pt x="25849" y="74315"/>
                </a:cubicBezTo>
                <a:cubicBezTo>
                  <a:pt x="25849" y="47537"/>
                  <a:pt x="47537" y="25849"/>
                  <a:pt x="74315" y="25849"/>
                </a:cubicBezTo>
                <a:cubicBezTo>
                  <a:pt x="79687" y="25849"/>
                  <a:pt x="84008" y="30170"/>
                  <a:pt x="84008" y="35542"/>
                </a:cubicBezTo>
                <a:cubicBezTo>
                  <a:pt x="84008" y="40914"/>
                  <a:pt x="79687" y="45235"/>
                  <a:pt x="74315" y="45235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8177687" y="1826646"/>
            <a:ext cx="3567129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28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ตัวอย่าง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919200" y="2240121"/>
            <a:ext cx="3722222" cy="1352752"/>
          </a:xfrm>
          <a:custGeom>
            <a:avLst/>
            <a:gdLst/>
            <a:ahLst/>
            <a:cxnLst/>
            <a:rect l="l" t="t" r="r" b="b"/>
            <a:pathLst>
              <a:path w="3722222" h="1352752">
                <a:moveTo>
                  <a:pt x="0" y="0"/>
                </a:moveTo>
                <a:lnTo>
                  <a:pt x="3722222" y="0"/>
                </a:lnTo>
                <a:lnTo>
                  <a:pt x="3722222" y="1352752"/>
                </a:lnTo>
                <a:lnTo>
                  <a:pt x="0" y="1352752"/>
                </a:lnTo>
                <a:lnTo>
                  <a:pt x="0" y="0"/>
                </a:lnTo>
                <a:close/>
              </a:path>
            </a:pathLst>
          </a:custGeom>
          <a:solidFill>
            <a:srgbClr val="F5F1E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8091525" y="2412446"/>
            <a:ext cx="3455118" cy="1008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21" dirty="0">
                <a:solidFill>
                  <a:srgbClr val="F5F1EB"/>
                </a:solidFill>
                <a:highlight>
                  <a:srgbClr val="C75B4A">
                    <a:alpha val="10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หญิงตั้งครรภ์ </a:t>
            </a:r>
            <a:r>
              <a:rPr lang="en-US" sz="122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ใน </a:t>
            </a:r>
            <a:r>
              <a:rPr lang="en-US" sz="1221" dirty="0">
                <a:solidFill>
                  <a:srgbClr val="F5F1EB"/>
                </a:solidFill>
                <a:highlight>
                  <a:srgbClr val="C75B4A">
                    <a:alpha val="10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จังหวัด X </a:t>
            </a:r>
            <a:r>
              <a:rPr lang="en-US" sz="122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มี </a:t>
            </a:r>
            <a:r>
              <a:rPr lang="en-US" sz="1221" dirty="0">
                <a:solidFill>
                  <a:srgbClr val="F5F1EB"/>
                </a:solidFill>
                <a:highlight>
                  <a:srgbClr val="C75B4A">
                    <a:alpha val="10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ร้อยละ 35 ไม่ได้รับการฝากครรภ์ครบ 4 ครั้ง </a:t>
            </a:r>
            <a:r>
              <a:rPr lang="en-US" sz="122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ส่งผลให้ </a:t>
            </a:r>
            <a:r>
              <a:rPr lang="en-US" sz="1221" dirty="0">
                <a:solidFill>
                  <a:srgbClr val="F5F1EB"/>
                </a:solidFill>
                <a:highlight>
                  <a:srgbClr val="C75B4A">
                    <a:alpha val="10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อัตราการเสียชีวิตของมารดาสูงกว่าเกณฑ์ WHO </a:t>
            </a:r>
            <a:r>
              <a:rPr lang="en-US" sz="122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เนื่องจาก </a:t>
            </a:r>
            <a:r>
              <a:rPr lang="en-US" sz="1221" dirty="0">
                <a:solidFill>
                  <a:srgbClr val="F5F1EB"/>
                </a:solidFill>
                <a:highlight>
                  <a:srgbClr val="C75B4A">
                    <a:alpha val="10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การเข้าถึงบริการ ANC ไม่ทั่วถึง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719410" y="4107320"/>
            <a:ext cx="4135802" cy="1964506"/>
          </a:xfrm>
          <a:custGeom>
            <a:avLst/>
            <a:gdLst/>
            <a:ahLst/>
            <a:cxnLst/>
            <a:rect l="l" t="t" r="r" b="b"/>
            <a:pathLst>
              <a:path w="4135802" h="1964506">
                <a:moveTo>
                  <a:pt x="0" y="0"/>
                </a:moveTo>
                <a:lnTo>
                  <a:pt x="4135802" y="0"/>
                </a:lnTo>
                <a:lnTo>
                  <a:pt x="4135802" y="1964506"/>
                </a:lnTo>
                <a:lnTo>
                  <a:pt x="0" y="1964506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7969281" y="4348575"/>
            <a:ext cx="129244" cy="172325"/>
          </a:xfrm>
          <a:custGeom>
            <a:avLst/>
            <a:gdLst/>
            <a:ahLst/>
            <a:cxnLst/>
            <a:rect l="l" t="t" r="r" b="b"/>
            <a:pathLst>
              <a:path w="129244" h="172325">
                <a:moveTo>
                  <a:pt x="84109" y="22483"/>
                </a:moveTo>
                <a:cubicBezTo>
                  <a:pt x="87610" y="17670"/>
                  <a:pt x="86533" y="10939"/>
                  <a:pt x="81720" y="7438"/>
                </a:cubicBezTo>
                <a:cubicBezTo>
                  <a:pt x="76907" y="3938"/>
                  <a:pt x="70175" y="5015"/>
                  <a:pt x="66675" y="9828"/>
                </a:cubicBezTo>
                <a:lnTo>
                  <a:pt x="30998" y="58867"/>
                </a:lnTo>
                <a:lnTo>
                  <a:pt x="18377" y="46245"/>
                </a:lnTo>
                <a:cubicBezTo>
                  <a:pt x="14170" y="42038"/>
                  <a:pt x="7337" y="42038"/>
                  <a:pt x="3130" y="46245"/>
                </a:cubicBezTo>
                <a:cubicBezTo>
                  <a:pt x="-1077" y="50452"/>
                  <a:pt x="-1077" y="57285"/>
                  <a:pt x="3130" y="61492"/>
                </a:cubicBezTo>
                <a:lnTo>
                  <a:pt x="24671" y="83032"/>
                </a:lnTo>
                <a:cubicBezTo>
                  <a:pt x="26892" y="85254"/>
                  <a:pt x="29989" y="86398"/>
                  <a:pt x="33119" y="86163"/>
                </a:cubicBezTo>
                <a:cubicBezTo>
                  <a:pt x="36249" y="85927"/>
                  <a:pt x="39143" y="84311"/>
                  <a:pt x="40995" y="81753"/>
                </a:cubicBezTo>
                <a:lnTo>
                  <a:pt x="84076" y="22517"/>
                </a:lnTo>
                <a:close/>
                <a:moveTo>
                  <a:pt x="127191" y="68257"/>
                </a:moveTo>
                <a:cubicBezTo>
                  <a:pt x="130691" y="63444"/>
                  <a:pt x="129614" y="56712"/>
                  <a:pt x="124801" y="53212"/>
                </a:cubicBezTo>
                <a:cubicBezTo>
                  <a:pt x="119988" y="49712"/>
                  <a:pt x="113257" y="50789"/>
                  <a:pt x="109756" y="55602"/>
                </a:cubicBezTo>
                <a:lnTo>
                  <a:pt x="52539" y="134259"/>
                </a:lnTo>
                <a:lnTo>
                  <a:pt x="29147" y="110867"/>
                </a:lnTo>
                <a:cubicBezTo>
                  <a:pt x="24940" y="106660"/>
                  <a:pt x="18108" y="106660"/>
                  <a:pt x="13900" y="110867"/>
                </a:cubicBezTo>
                <a:cubicBezTo>
                  <a:pt x="9693" y="115074"/>
                  <a:pt x="9693" y="121907"/>
                  <a:pt x="13900" y="126114"/>
                </a:cubicBezTo>
                <a:lnTo>
                  <a:pt x="46211" y="158425"/>
                </a:lnTo>
                <a:cubicBezTo>
                  <a:pt x="48433" y="160646"/>
                  <a:pt x="51529" y="161790"/>
                  <a:pt x="54659" y="161555"/>
                </a:cubicBezTo>
                <a:cubicBezTo>
                  <a:pt x="57789" y="161319"/>
                  <a:pt x="60684" y="159704"/>
                  <a:pt x="62535" y="157146"/>
                </a:cubicBezTo>
                <a:lnTo>
                  <a:pt x="127157" y="68291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8141606" y="4314110"/>
            <a:ext cx="3592978" cy="241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หลักการสำคัญ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926200" y="4693226"/>
            <a:ext cx="3799768" cy="241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 ชัดเจน เข้าใจได้ทันที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926200" y="5003411"/>
            <a:ext cx="3799768" cy="241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 มีตัวเลขวัดได้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926200" y="5313596"/>
            <a:ext cx="3799768" cy="241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 ไม่กว้างหรือแคบเกินไป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926200" y="5623781"/>
            <a:ext cx="3799768" cy="241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 เน้นปัญหาหลักเพียงเรื่องเดียว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240849" y="5640287"/>
            <a:ext cx="6057227" cy="758230"/>
          </a:xfrm>
          <a:custGeom>
            <a:avLst/>
            <a:gdLst/>
            <a:ahLst/>
            <a:cxnLst/>
            <a:rect l="l" t="t" r="r" b="b"/>
            <a:pathLst>
              <a:path w="6057227" h="758230">
                <a:moveTo>
                  <a:pt x="0" y="0"/>
                </a:moveTo>
                <a:lnTo>
                  <a:pt x="6057227" y="0"/>
                </a:lnTo>
                <a:lnTo>
                  <a:pt x="6057227" y="758230"/>
                </a:lnTo>
                <a:lnTo>
                  <a:pt x="0" y="75823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2675</Words>
  <Application>Microsoft Office PowerPoint</Application>
  <PresentationFormat>Widescreen</PresentationFormat>
  <Paragraphs>856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MiSans</vt:lpstr>
      <vt:lpstr>Liter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subject>Capstone Project</dc:subject>
  <dc:creator>Kimi</dc:creator>
  <cp:lastModifiedBy>khongsak chaichana</cp:lastModifiedBy>
  <cp:revision>2</cp:revision>
  <dcterms:created xsi:type="dcterms:W3CDTF">2026-02-19T08:57:14Z</dcterms:created>
  <dcterms:modified xsi:type="dcterms:W3CDTF">2026-02-19T10:17:36Z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{"Label":"Capstone Project","ContentProducer":"001191110108MACG2KBH8F10000","ProduceID":"19c75130-24e2-85d7-8000-00004540a852","ReservedCode1":"","ContentPropagator":"001191110108MACG2KBH8F20000","PropagateID":"19c75130-24e2-85d7-8000-00004540a852","ReservedCode2":""}</vt:lpwstr>
  </property>
</Properties>
</file>